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993" r:id="rId3"/>
    <p:sldId id="788" r:id="rId4"/>
    <p:sldId id="770" r:id="rId5"/>
    <p:sldId id="667" r:id="rId6"/>
    <p:sldId id="668" r:id="rId7"/>
    <p:sldId id="671" r:id="rId8"/>
    <p:sldId id="673" r:id="rId9"/>
    <p:sldId id="789" r:id="rId10"/>
    <p:sldId id="791" r:id="rId11"/>
    <p:sldId id="674" r:id="rId12"/>
    <p:sldId id="623" r:id="rId13"/>
    <p:sldId id="598" r:id="rId14"/>
    <p:sldId id="599" r:id="rId15"/>
    <p:sldId id="794" r:id="rId16"/>
    <p:sldId id="795" r:id="rId17"/>
    <p:sldId id="617" r:id="rId18"/>
    <p:sldId id="618" r:id="rId19"/>
    <p:sldId id="919" r:id="rId20"/>
    <p:sldId id="620" r:id="rId21"/>
    <p:sldId id="1045" r:id="rId22"/>
    <p:sldId id="1046" r:id="rId23"/>
    <p:sldId id="622" r:id="rId24"/>
    <p:sldId id="1044" r:id="rId25"/>
    <p:sldId id="756" r:id="rId26"/>
    <p:sldId id="757" r:id="rId27"/>
    <p:sldId id="609" r:id="rId28"/>
    <p:sldId id="745" r:id="rId29"/>
    <p:sldId id="603" r:id="rId30"/>
    <p:sldId id="611" r:id="rId31"/>
    <p:sldId id="612" r:id="rId32"/>
    <p:sldId id="614" r:id="rId33"/>
    <p:sldId id="604" r:id="rId34"/>
    <p:sldId id="644" r:id="rId35"/>
    <p:sldId id="605" r:id="rId36"/>
    <p:sldId id="1047" r:id="rId37"/>
    <p:sldId id="645" r:id="rId38"/>
    <p:sldId id="653" r:id="rId39"/>
    <p:sldId id="637" r:id="rId40"/>
    <p:sldId id="647" r:id="rId41"/>
    <p:sldId id="656" r:id="rId42"/>
    <p:sldId id="1049" r:id="rId43"/>
    <p:sldId id="1051" r:id="rId44"/>
    <p:sldId id="1050" r:id="rId45"/>
    <p:sldId id="1052" r:id="rId46"/>
    <p:sldId id="1053" r:id="rId47"/>
    <p:sldId id="774" r:id="rId48"/>
    <p:sldId id="778" r:id="rId49"/>
    <p:sldId id="776" r:id="rId50"/>
    <p:sldId id="792" r:id="rId51"/>
    <p:sldId id="775" r:id="rId52"/>
    <p:sldId id="1048" r:id="rId53"/>
  </p:sldIdLst>
  <p:sldSz cx="12192000" cy="6858000"/>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sa Wessel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2" autoAdjust="0"/>
    <p:restoredTop sz="96357" autoAdjust="0"/>
  </p:normalViewPr>
  <p:slideViewPr>
    <p:cSldViewPr snapToGrid="0">
      <p:cViewPr varScale="1">
        <p:scale>
          <a:sx n="115" d="100"/>
          <a:sy n="115" d="100"/>
        </p:scale>
        <p:origin x="576" y="108"/>
      </p:cViewPr>
      <p:guideLst>
        <p:guide orient="horz" pos="2160"/>
        <p:guide pos="3840"/>
      </p:guideLst>
    </p:cSldViewPr>
  </p:slideViewPr>
  <p:notesTextViewPr>
    <p:cViewPr>
      <p:scale>
        <a:sx n="1" d="1"/>
        <a:sy n="1" d="1"/>
      </p:scale>
      <p:origin x="0" y="0"/>
    </p:cViewPr>
  </p:notesTextViewPr>
  <p:sorterViewPr>
    <p:cViewPr>
      <p:scale>
        <a:sx n="66" d="100"/>
        <a:sy n="66"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B4409240-8A5B-314D-A2C7-2519439B4E49}" type="datetimeFigureOut">
              <a:rPr lang="de-DE" smtClean="0"/>
              <a:t>28.09.2023</a:t>
            </a:fld>
            <a:endParaRPr lang="en-GB"/>
          </a:p>
        </p:txBody>
      </p:sp>
      <p:sp>
        <p:nvSpPr>
          <p:cNvPr id="4" name="Folienbildplatzhalt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GB"/>
          </a:p>
        </p:txBody>
      </p:sp>
      <p:sp>
        <p:nvSpPr>
          <p:cNvPr id="6" name="Fußzeilenplatzhalt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B2C704E-7A72-104C-9D7C-274DEA156E62}" type="slidenum">
              <a:rPr lang="en-GB" smtClean="0"/>
              <a:t>‹Nr.›</a:t>
            </a:fld>
            <a:endParaRPr lang="en-GB"/>
          </a:p>
        </p:txBody>
      </p:sp>
    </p:spTree>
    <p:extLst>
      <p:ext uri="{BB962C8B-B14F-4D97-AF65-F5344CB8AC3E}">
        <p14:creationId xmlns:p14="http://schemas.microsoft.com/office/powerpoint/2010/main" val="24117908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C704E-7A72-104C-9D7C-274DEA156E6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9447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90046-36D0-4BAE-BC8E-47B7C902262E}"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851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3B2C704E-7A72-104C-9D7C-274DEA156E62}" type="slidenum">
              <a:rPr lang="en-GB" smtClean="0"/>
              <a:t>28</a:t>
            </a:fld>
            <a:endParaRPr lang="en-GB"/>
          </a:p>
        </p:txBody>
      </p:sp>
    </p:spTree>
    <p:extLst>
      <p:ext uri="{BB962C8B-B14F-4D97-AF65-F5344CB8AC3E}">
        <p14:creationId xmlns:p14="http://schemas.microsoft.com/office/powerpoint/2010/main" val="85819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3B2C704E-7A72-104C-9D7C-274DEA156E62}" type="slidenum">
              <a:rPr lang="en-GB" smtClean="0"/>
              <a:t>30</a:t>
            </a:fld>
            <a:endParaRPr lang="en-GB"/>
          </a:p>
        </p:txBody>
      </p:sp>
    </p:spTree>
    <p:extLst>
      <p:ext uri="{BB962C8B-B14F-4D97-AF65-F5344CB8AC3E}">
        <p14:creationId xmlns:p14="http://schemas.microsoft.com/office/powerpoint/2010/main" val="3348002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B2C704E-7A72-104C-9D7C-274DEA156E62}" type="slidenum">
              <a:rPr lang="en-GB" smtClean="0"/>
              <a:t>32</a:t>
            </a:fld>
            <a:endParaRPr lang="en-GB"/>
          </a:p>
        </p:txBody>
      </p:sp>
    </p:spTree>
    <p:extLst>
      <p:ext uri="{BB962C8B-B14F-4D97-AF65-F5344CB8AC3E}">
        <p14:creationId xmlns:p14="http://schemas.microsoft.com/office/powerpoint/2010/main" val="277158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C704E-7A72-104C-9D7C-274DEA156E6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07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C704E-7A72-104C-9D7C-274DEA156E6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081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C704E-7A72-104C-9D7C-274DEA156E6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580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05988" rtl="0" eaLnBrk="1" fontAlgn="auto" latinLnBrk="0" hangingPunct="1">
              <a:lnSpc>
                <a:spcPct val="100000"/>
              </a:lnSpc>
              <a:spcBef>
                <a:spcPts val="0"/>
              </a:spcBef>
              <a:spcAft>
                <a:spcPts val="0"/>
              </a:spcAft>
              <a:buClrTx/>
              <a:buSzTx/>
              <a:buFontTx/>
              <a:buNone/>
              <a:tabLst/>
              <a:defRPr/>
            </a:pPr>
            <a:fld id="{3B2C704E-7A72-104C-9D7C-274DEA156E6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05988"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5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C704E-7A72-104C-9D7C-274DEA156E6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714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3B2C704E-7A72-104C-9D7C-274DEA156E62}" type="slidenum">
              <a:rPr lang="en-GB" smtClean="0"/>
              <a:t>11</a:t>
            </a:fld>
            <a:endParaRPr lang="en-GB"/>
          </a:p>
        </p:txBody>
      </p:sp>
    </p:spTree>
    <p:extLst>
      <p:ext uri="{BB962C8B-B14F-4D97-AF65-F5344CB8AC3E}">
        <p14:creationId xmlns:p14="http://schemas.microsoft.com/office/powerpoint/2010/main" val="358814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dirty="0"/>
              <a:t>(EGMR </a:t>
            </a:r>
            <a:r>
              <a:rPr lang="de-AT" sz="1200" i="1" dirty="0" err="1"/>
              <a:t>Handyside</a:t>
            </a:r>
            <a:r>
              <a:rPr lang="de-AT" sz="1200" i="1" dirty="0"/>
              <a:t>/Vereinigtes </a:t>
            </a:r>
            <a:r>
              <a:rPr lang="de-AT" sz="1200" i="1" dirty="0" err="1"/>
              <a:t>Königreich</a:t>
            </a:r>
            <a:endParaRPr lang="en-GB" dirty="0"/>
          </a:p>
        </p:txBody>
      </p:sp>
      <p:sp>
        <p:nvSpPr>
          <p:cNvPr id="4" name="Foliennummernplatzhalter 3"/>
          <p:cNvSpPr>
            <a:spLocks noGrp="1"/>
          </p:cNvSpPr>
          <p:nvPr>
            <p:ph type="sldNum" sz="quarter" idx="10"/>
          </p:nvPr>
        </p:nvSpPr>
        <p:spPr/>
        <p:txBody>
          <a:bodyPr/>
          <a:lstStyle/>
          <a:p>
            <a:pPr marL="0" marR="0" lvl="0" indent="0" algn="r" defTabSz="905988" rtl="0" eaLnBrk="1" fontAlgn="auto" latinLnBrk="0" hangingPunct="1">
              <a:lnSpc>
                <a:spcPct val="100000"/>
              </a:lnSpc>
              <a:spcBef>
                <a:spcPts val="0"/>
              </a:spcBef>
              <a:spcAft>
                <a:spcPts val="0"/>
              </a:spcAft>
              <a:buClrTx/>
              <a:buSzTx/>
              <a:buFontTx/>
              <a:buNone/>
              <a:tabLst/>
              <a:defRPr/>
            </a:pPr>
            <a:fld id="{3B2C704E-7A72-104C-9D7C-274DEA156E6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05988"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19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C704E-7A72-104C-9D7C-274DEA156E6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7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90046-36D0-4BAE-BC8E-47B7C902262E}"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37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90046-36D0-4BAE-BC8E-47B7C902262E}"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5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D1A7D-AB31-46DC-83DD-E7A72F7F869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75BF4F1-0702-4011-BFCA-4E739F642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441C708-BC65-44E6-8773-0E0204CB9B32}"/>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5" name="Fußzeilenplatzhalter 4">
            <a:extLst>
              <a:ext uri="{FF2B5EF4-FFF2-40B4-BE49-F238E27FC236}">
                <a16:creationId xmlns:a16="http://schemas.microsoft.com/office/drawing/2014/main" id="{555074AA-D6D7-44A7-A145-7F7AE50746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4C31187-78D7-42A8-BD73-BAA0076B2304}"/>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30037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F8926-97DD-4109-9DD2-8ECA9D2E631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32213D2-286B-42CA-9868-56FBB7D355C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375E66-FDA1-4413-8F9C-54DBECE95706}"/>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5" name="Fußzeilenplatzhalter 4">
            <a:extLst>
              <a:ext uri="{FF2B5EF4-FFF2-40B4-BE49-F238E27FC236}">
                <a16:creationId xmlns:a16="http://schemas.microsoft.com/office/drawing/2014/main" id="{152D99A2-C3B8-4162-A800-40EDD5A94BE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ABB2B7-3A34-4E04-87EE-49BD5F4101EA}"/>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344600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8310C87-C8FB-45DE-92A4-45D9AE01741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77EB554-081C-41F5-B3AA-B389D4E1AE5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C82490-3C10-4713-AE91-465CD01514DA}"/>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5" name="Fußzeilenplatzhalter 4">
            <a:extLst>
              <a:ext uri="{FF2B5EF4-FFF2-40B4-BE49-F238E27FC236}">
                <a16:creationId xmlns:a16="http://schemas.microsoft.com/office/drawing/2014/main" id="{EF14E415-B2E9-4074-AAC0-03B3F84D28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EADB23-5A56-42FA-8C52-E84E15E3EB9B}"/>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422070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D1A7D-AB31-46DC-83DD-E7A72F7F869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75BF4F1-0702-4011-BFCA-4E739F642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441C708-BC65-44E6-8773-0E0204CB9B32}"/>
              </a:ext>
            </a:extLst>
          </p:cNvPr>
          <p:cNvSpPr>
            <a:spLocks noGrp="1"/>
          </p:cNvSpPr>
          <p:nvPr>
            <p:ph type="dt" sz="half" idx="10"/>
          </p:nvPr>
        </p:nvSpPr>
        <p:spPr/>
        <p:txBody>
          <a:bodyPr/>
          <a:lstStyle/>
          <a:p>
            <a:fld id="{8E23BDF0-841B-4ACD-96A6-6A58D7F48E06}" type="datetime1">
              <a:rPr lang="de-DE" smtClean="0"/>
              <a:t>28.09.2023</a:t>
            </a:fld>
            <a:endParaRPr lang="de-DE"/>
          </a:p>
        </p:txBody>
      </p:sp>
      <p:sp>
        <p:nvSpPr>
          <p:cNvPr id="5" name="Fußzeilenplatzhalter 4">
            <a:extLst>
              <a:ext uri="{FF2B5EF4-FFF2-40B4-BE49-F238E27FC236}">
                <a16:creationId xmlns:a16="http://schemas.microsoft.com/office/drawing/2014/main" id="{555074AA-D6D7-44A7-A145-7F7AE50746C9}"/>
              </a:ext>
            </a:extLst>
          </p:cNvPr>
          <p:cNvSpPr>
            <a:spLocks noGrp="1"/>
          </p:cNvSpPr>
          <p:nvPr>
            <p:ph type="ftr" sz="quarter" idx="11"/>
          </p:nvPr>
        </p:nvSpPr>
        <p:spPr/>
        <p:txBody>
          <a:bodyPr/>
          <a:lstStyle/>
          <a:p>
            <a:endParaRPr lang="de-DE"/>
          </a:p>
        </p:txBody>
      </p:sp>
      <p:pic>
        <p:nvPicPr>
          <p:cNvPr id="8" name="Grafik 7">
            <a:extLst>
              <a:ext uri="{FF2B5EF4-FFF2-40B4-BE49-F238E27FC236}">
                <a16:creationId xmlns:a16="http://schemas.microsoft.com/office/drawing/2014/main" id="{31F139F4-F5D3-845A-C38B-7435211AF581}"/>
              </a:ext>
            </a:extLst>
          </p:cNvPr>
          <p:cNvPicPr>
            <a:picLocks noChangeAspect="1"/>
          </p:cNvPicPr>
          <p:nvPr userDrawn="1"/>
        </p:nvPicPr>
        <p:blipFill>
          <a:blip r:embed="rId2"/>
          <a:stretch>
            <a:fillRect/>
          </a:stretch>
        </p:blipFill>
        <p:spPr>
          <a:xfrm>
            <a:off x="9023078" y="5898817"/>
            <a:ext cx="3033812" cy="723661"/>
          </a:xfrm>
          <a:prstGeom prst="rect">
            <a:avLst/>
          </a:prstGeom>
        </p:spPr>
      </p:pic>
    </p:spTree>
    <p:extLst>
      <p:ext uri="{BB962C8B-B14F-4D97-AF65-F5344CB8AC3E}">
        <p14:creationId xmlns:p14="http://schemas.microsoft.com/office/powerpoint/2010/main" val="2188228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7DEE6-CF57-4439-92AD-9098C8CA82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3B6987-A24F-44D3-B135-3D5B5E7B7F04}"/>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5771A80-CBBF-4D17-A9C0-DBCB124518DD}"/>
              </a:ext>
            </a:extLst>
          </p:cNvPr>
          <p:cNvSpPr>
            <a:spLocks noGrp="1"/>
          </p:cNvSpPr>
          <p:nvPr>
            <p:ph type="dt" sz="half" idx="10"/>
          </p:nvPr>
        </p:nvSpPr>
        <p:spPr/>
        <p:txBody>
          <a:bodyPr/>
          <a:lstStyle/>
          <a:p>
            <a:fld id="{C7453FC1-795A-4A0A-94F2-CA4957EB6B23}" type="datetime1">
              <a:rPr lang="de-DE" smtClean="0"/>
              <a:t>28.09.2023</a:t>
            </a:fld>
            <a:endParaRPr lang="de-DE"/>
          </a:p>
        </p:txBody>
      </p:sp>
      <p:sp>
        <p:nvSpPr>
          <p:cNvPr id="5" name="Fußzeilenplatzhalter 4">
            <a:extLst>
              <a:ext uri="{FF2B5EF4-FFF2-40B4-BE49-F238E27FC236}">
                <a16:creationId xmlns:a16="http://schemas.microsoft.com/office/drawing/2014/main" id="{58226C05-BB5C-44BE-B871-D24496B2DE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4EC0B9-C3DE-41F5-AF59-4869B745277D}"/>
              </a:ext>
            </a:extLst>
          </p:cNvPr>
          <p:cNvSpPr>
            <a:spLocks noGrp="1"/>
          </p:cNvSpPr>
          <p:nvPr>
            <p:ph type="sldNum" sz="quarter" idx="12"/>
          </p:nvPr>
        </p:nvSpPr>
        <p:spPr/>
        <p:txBody>
          <a:bodyPr/>
          <a:lstStyle/>
          <a:p>
            <a:fld id="{1B785932-FC7D-4B16-8C67-23D972385ACC}" type="slidenum">
              <a:rPr lang="de-DE" smtClean="0"/>
              <a:t>‹Nr.›</a:t>
            </a:fld>
            <a:endParaRPr lang="de-DE"/>
          </a:p>
        </p:txBody>
      </p:sp>
      <p:pic>
        <p:nvPicPr>
          <p:cNvPr id="7" name="Grafik 6">
            <a:extLst>
              <a:ext uri="{FF2B5EF4-FFF2-40B4-BE49-F238E27FC236}">
                <a16:creationId xmlns:a16="http://schemas.microsoft.com/office/drawing/2014/main" id="{8013E4D8-7C28-4205-9378-CACAF9108366}"/>
              </a:ext>
            </a:extLst>
          </p:cNvPr>
          <p:cNvPicPr>
            <a:picLocks noChangeAspect="1"/>
          </p:cNvPicPr>
          <p:nvPr userDrawn="1"/>
        </p:nvPicPr>
        <p:blipFill>
          <a:blip r:embed="rId2"/>
          <a:stretch>
            <a:fillRect/>
          </a:stretch>
        </p:blipFill>
        <p:spPr>
          <a:xfrm>
            <a:off x="9844889" y="6171545"/>
            <a:ext cx="2026269" cy="455022"/>
          </a:xfrm>
          <a:prstGeom prst="rect">
            <a:avLst/>
          </a:prstGeom>
        </p:spPr>
      </p:pic>
      <p:pic>
        <p:nvPicPr>
          <p:cNvPr id="9" name="Grafik 8">
            <a:extLst>
              <a:ext uri="{FF2B5EF4-FFF2-40B4-BE49-F238E27FC236}">
                <a16:creationId xmlns:a16="http://schemas.microsoft.com/office/drawing/2014/main" id="{17DF0B47-253F-26C2-B913-F8C78DAE2B8E}"/>
              </a:ext>
            </a:extLst>
          </p:cNvPr>
          <p:cNvPicPr>
            <a:picLocks noChangeAspect="1"/>
          </p:cNvPicPr>
          <p:nvPr userDrawn="1"/>
        </p:nvPicPr>
        <p:blipFill>
          <a:blip r:embed="rId3"/>
          <a:stretch>
            <a:fillRect/>
          </a:stretch>
        </p:blipFill>
        <p:spPr>
          <a:xfrm>
            <a:off x="9186521" y="5968007"/>
            <a:ext cx="2883408" cy="687785"/>
          </a:xfrm>
          <a:prstGeom prst="rect">
            <a:avLst/>
          </a:prstGeom>
        </p:spPr>
      </p:pic>
    </p:spTree>
    <p:extLst>
      <p:ext uri="{BB962C8B-B14F-4D97-AF65-F5344CB8AC3E}">
        <p14:creationId xmlns:p14="http://schemas.microsoft.com/office/powerpoint/2010/main" val="81771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87749-7997-4755-B022-0B19EBFCEB3C}"/>
              </a:ext>
            </a:extLst>
          </p:cNvPr>
          <p:cNvSpPr>
            <a:spLocks noGrp="1"/>
          </p:cNvSpPr>
          <p:nvPr>
            <p:ph type="title"/>
          </p:nvPr>
        </p:nvSpPr>
        <p:spPr>
          <a:xfrm>
            <a:off x="831850" y="1709738"/>
            <a:ext cx="10515600" cy="2852737"/>
          </a:xfrm>
        </p:spPr>
        <p:txBody>
          <a:bodyPr anchor="b"/>
          <a:lstStyle>
            <a:lvl1pPr>
              <a:defRPr sz="6000"/>
            </a:lvl1pPr>
          </a:lstStyle>
          <a:p>
            <a:r>
              <a:rPr lang="de-DE" dirty="0"/>
              <a:t>Mastertitelformat bearbeiten</a:t>
            </a:r>
          </a:p>
        </p:txBody>
      </p:sp>
      <p:sp>
        <p:nvSpPr>
          <p:cNvPr id="3" name="Textplatzhalter 2">
            <a:extLst>
              <a:ext uri="{FF2B5EF4-FFF2-40B4-BE49-F238E27FC236}">
                <a16:creationId xmlns:a16="http://schemas.microsoft.com/office/drawing/2014/main" id="{792E0BB8-4D7F-472D-A4FF-10DF653DA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F783C62-B278-435E-829A-CE4EDD983D50}"/>
              </a:ext>
            </a:extLst>
          </p:cNvPr>
          <p:cNvSpPr>
            <a:spLocks noGrp="1"/>
          </p:cNvSpPr>
          <p:nvPr>
            <p:ph type="dt" sz="half" idx="10"/>
          </p:nvPr>
        </p:nvSpPr>
        <p:spPr/>
        <p:txBody>
          <a:bodyPr/>
          <a:lstStyle/>
          <a:p>
            <a:fld id="{BAC5BFD1-C7FD-43B9-AC43-E34CD9CF482C}" type="datetime1">
              <a:rPr lang="de-DE" smtClean="0"/>
              <a:t>28.09.2023</a:t>
            </a:fld>
            <a:endParaRPr lang="de-DE"/>
          </a:p>
        </p:txBody>
      </p:sp>
      <p:sp>
        <p:nvSpPr>
          <p:cNvPr id="5" name="Fußzeilenplatzhalter 4">
            <a:extLst>
              <a:ext uri="{FF2B5EF4-FFF2-40B4-BE49-F238E27FC236}">
                <a16:creationId xmlns:a16="http://schemas.microsoft.com/office/drawing/2014/main" id="{05309312-4365-44B7-93B0-964C3AC9FC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9734F49-BBFA-4A8F-BD4B-C82F89E10AC4}"/>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2555091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F8FF3-8F7A-491B-8D91-20A4FB7EB8D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E0C030F-0D6F-4C09-B41A-A575556EE71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A08E1F5-01A6-4D9B-B62E-4E7066505BD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F7CA79A-3670-4F4A-BB51-3E246E007BF6}"/>
              </a:ext>
            </a:extLst>
          </p:cNvPr>
          <p:cNvSpPr>
            <a:spLocks noGrp="1"/>
          </p:cNvSpPr>
          <p:nvPr>
            <p:ph type="dt" sz="half" idx="10"/>
          </p:nvPr>
        </p:nvSpPr>
        <p:spPr/>
        <p:txBody>
          <a:bodyPr/>
          <a:lstStyle/>
          <a:p>
            <a:fld id="{16A189C6-1F71-459E-A77B-837E883D7C73}" type="datetime1">
              <a:rPr lang="de-DE" smtClean="0"/>
              <a:t>28.09.2023</a:t>
            </a:fld>
            <a:endParaRPr lang="de-DE"/>
          </a:p>
        </p:txBody>
      </p:sp>
      <p:sp>
        <p:nvSpPr>
          <p:cNvPr id="6" name="Fußzeilenplatzhalter 5">
            <a:extLst>
              <a:ext uri="{FF2B5EF4-FFF2-40B4-BE49-F238E27FC236}">
                <a16:creationId xmlns:a16="http://schemas.microsoft.com/office/drawing/2014/main" id="{43FD4828-C60A-4E0C-B662-CFC48104D26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92435A4-7D4D-48F2-A6F3-A3A12B2332BE}"/>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30218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5A22F-7103-429C-B192-0534FD62630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1A0F773-6A0D-436A-A640-0526885E5F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6011FE8-8F28-495B-B402-DC9E9F9E9D3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018E198-7A0D-466C-8CFC-468DB93A1D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5CDA90C-50D0-4EDF-8138-CCF8E37CE7A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EF2E1CD-1FEB-49CE-834D-2198401AA70C}"/>
              </a:ext>
            </a:extLst>
          </p:cNvPr>
          <p:cNvSpPr>
            <a:spLocks noGrp="1"/>
          </p:cNvSpPr>
          <p:nvPr>
            <p:ph type="dt" sz="half" idx="10"/>
          </p:nvPr>
        </p:nvSpPr>
        <p:spPr/>
        <p:txBody>
          <a:bodyPr/>
          <a:lstStyle/>
          <a:p>
            <a:fld id="{59C7CE14-4162-4FF6-B25B-DFD88700D439}" type="datetime1">
              <a:rPr lang="de-DE" smtClean="0"/>
              <a:t>28.09.2023</a:t>
            </a:fld>
            <a:endParaRPr lang="de-DE"/>
          </a:p>
        </p:txBody>
      </p:sp>
      <p:sp>
        <p:nvSpPr>
          <p:cNvPr id="8" name="Fußzeilenplatzhalter 7">
            <a:extLst>
              <a:ext uri="{FF2B5EF4-FFF2-40B4-BE49-F238E27FC236}">
                <a16:creationId xmlns:a16="http://schemas.microsoft.com/office/drawing/2014/main" id="{8DF24E96-56D5-48F2-8E88-6ADB18DC7FA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5D8CAA0-1326-4B4F-83F1-CE517978638B}"/>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1741841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F1D39-1550-44EA-BC0A-ADAE44DC050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90A8E9A-0589-4542-BA67-0ABE5B481BD5}"/>
              </a:ext>
            </a:extLst>
          </p:cNvPr>
          <p:cNvSpPr>
            <a:spLocks noGrp="1"/>
          </p:cNvSpPr>
          <p:nvPr>
            <p:ph type="dt" sz="half" idx="10"/>
          </p:nvPr>
        </p:nvSpPr>
        <p:spPr/>
        <p:txBody>
          <a:bodyPr/>
          <a:lstStyle/>
          <a:p>
            <a:fld id="{5128E8CD-4B1A-4C2C-9373-9FD9C3681D4F}" type="datetime1">
              <a:rPr lang="de-DE" smtClean="0"/>
              <a:t>28.09.2023</a:t>
            </a:fld>
            <a:endParaRPr lang="de-DE"/>
          </a:p>
        </p:txBody>
      </p:sp>
      <p:sp>
        <p:nvSpPr>
          <p:cNvPr id="4" name="Fußzeilenplatzhalter 3">
            <a:extLst>
              <a:ext uri="{FF2B5EF4-FFF2-40B4-BE49-F238E27FC236}">
                <a16:creationId xmlns:a16="http://schemas.microsoft.com/office/drawing/2014/main" id="{8F6729DB-7E0F-4701-9E2C-105EDC0815F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D1336FB-9CB0-4358-91E0-A16D0B646DF5}"/>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4237379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D865597-54BF-468A-A301-87E6934BE90C}"/>
              </a:ext>
            </a:extLst>
          </p:cNvPr>
          <p:cNvSpPr>
            <a:spLocks noGrp="1"/>
          </p:cNvSpPr>
          <p:nvPr>
            <p:ph type="dt" sz="half" idx="10"/>
          </p:nvPr>
        </p:nvSpPr>
        <p:spPr/>
        <p:txBody>
          <a:bodyPr/>
          <a:lstStyle/>
          <a:p>
            <a:fld id="{FEB75385-DABD-420A-BE52-AB41A7C03DD1}" type="datetime1">
              <a:rPr lang="de-DE" smtClean="0"/>
              <a:t>28.09.2023</a:t>
            </a:fld>
            <a:endParaRPr lang="de-DE"/>
          </a:p>
        </p:txBody>
      </p:sp>
      <p:sp>
        <p:nvSpPr>
          <p:cNvPr id="3" name="Fußzeilenplatzhalter 2">
            <a:extLst>
              <a:ext uri="{FF2B5EF4-FFF2-40B4-BE49-F238E27FC236}">
                <a16:creationId xmlns:a16="http://schemas.microsoft.com/office/drawing/2014/main" id="{728D0C57-5B55-4A9F-86C8-77E27DCC370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D6C06AA-E4CC-4832-8268-8E3F83E2F40F}"/>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1194990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1AB9A-525A-4DD5-8E29-1A624985741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ABA19B2-8C55-485C-83F9-2E7FD5A37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5701058-1790-4839-94CB-5BF19818A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3DD68BF-CB1B-4D91-864D-E8E47FE92121}"/>
              </a:ext>
            </a:extLst>
          </p:cNvPr>
          <p:cNvSpPr>
            <a:spLocks noGrp="1"/>
          </p:cNvSpPr>
          <p:nvPr>
            <p:ph type="dt" sz="half" idx="10"/>
          </p:nvPr>
        </p:nvSpPr>
        <p:spPr/>
        <p:txBody>
          <a:bodyPr/>
          <a:lstStyle/>
          <a:p>
            <a:fld id="{B15974D2-1AD5-4106-AC34-BAAEE996DDA7}" type="datetime1">
              <a:rPr lang="de-DE" smtClean="0"/>
              <a:t>28.09.2023</a:t>
            </a:fld>
            <a:endParaRPr lang="de-DE"/>
          </a:p>
        </p:txBody>
      </p:sp>
      <p:sp>
        <p:nvSpPr>
          <p:cNvPr id="6" name="Fußzeilenplatzhalter 5">
            <a:extLst>
              <a:ext uri="{FF2B5EF4-FFF2-40B4-BE49-F238E27FC236}">
                <a16:creationId xmlns:a16="http://schemas.microsoft.com/office/drawing/2014/main" id="{A1613F2E-378A-4DFD-8162-F5B397BB40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62C3D6F-9185-4770-A400-C63295E0583F}"/>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425619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7DEE6-CF57-4439-92AD-9098C8CA82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3B6987-A24F-44D3-B135-3D5B5E7B7F0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5771A80-CBBF-4D17-A9C0-DBCB124518DD}"/>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5" name="Fußzeilenplatzhalter 4">
            <a:extLst>
              <a:ext uri="{FF2B5EF4-FFF2-40B4-BE49-F238E27FC236}">
                <a16:creationId xmlns:a16="http://schemas.microsoft.com/office/drawing/2014/main" id="{58226C05-BB5C-44BE-B871-D24496B2DE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4EC0B9-C3DE-41F5-AF59-4869B745277D}"/>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499926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79F241-EEC6-44A8-BEF7-C804CD913A9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B38ECF9-8E6A-482E-86AE-6B1455EF2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92153AF-AC53-4722-A4A9-47DC6DEC4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607F267-39C3-4C18-9837-5599D8E08265}"/>
              </a:ext>
            </a:extLst>
          </p:cNvPr>
          <p:cNvSpPr>
            <a:spLocks noGrp="1"/>
          </p:cNvSpPr>
          <p:nvPr>
            <p:ph type="dt" sz="half" idx="10"/>
          </p:nvPr>
        </p:nvSpPr>
        <p:spPr/>
        <p:txBody>
          <a:bodyPr/>
          <a:lstStyle/>
          <a:p>
            <a:fld id="{4E00D5A5-1431-4FE1-8384-E0D8B52C7BB4}" type="datetime1">
              <a:rPr lang="de-DE" smtClean="0"/>
              <a:t>28.09.2023</a:t>
            </a:fld>
            <a:endParaRPr lang="de-DE"/>
          </a:p>
        </p:txBody>
      </p:sp>
      <p:sp>
        <p:nvSpPr>
          <p:cNvPr id="6" name="Fußzeilenplatzhalter 5">
            <a:extLst>
              <a:ext uri="{FF2B5EF4-FFF2-40B4-BE49-F238E27FC236}">
                <a16:creationId xmlns:a16="http://schemas.microsoft.com/office/drawing/2014/main" id="{C7254805-7526-4E10-97A8-69FED369FD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F6924F1-D30A-4C42-BFD6-85B297823148}"/>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380163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F8926-97DD-4109-9DD2-8ECA9D2E631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32213D2-286B-42CA-9868-56FBB7D355C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375E66-FDA1-4413-8F9C-54DBECE95706}"/>
              </a:ext>
            </a:extLst>
          </p:cNvPr>
          <p:cNvSpPr>
            <a:spLocks noGrp="1"/>
          </p:cNvSpPr>
          <p:nvPr>
            <p:ph type="dt" sz="half" idx="10"/>
          </p:nvPr>
        </p:nvSpPr>
        <p:spPr/>
        <p:txBody>
          <a:bodyPr/>
          <a:lstStyle/>
          <a:p>
            <a:fld id="{C892DC0B-AA27-413C-B034-31E93C3468DC}" type="datetime1">
              <a:rPr lang="de-DE" smtClean="0"/>
              <a:t>28.09.2023</a:t>
            </a:fld>
            <a:endParaRPr lang="de-DE"/>
          </a:p>
        </p:txBody>
      </p:sp>
      <p:sp>
        <p:nvSpPr>
          <p:cNvPr id="5" name="Fußzeilenplatzhalter 4">
            <a:extLst>
              <a:ext uri="{FF2B5EF4-FFF2-40B4-BE49-F238E27FC236}">
                <a16:creationId xmlns:a16="http://schemas.microsoft.com/office/drawing/2014/main" id="{152D99A2-C3B8-4162-A800-40EDD5A94BE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ABB2B7-3A34-4E04-87EE-49BD5F4101EA}"/>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376342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8310C87-C8FB-45DE-92A4-45D9AE01741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77EB554-081C-41F5-B3AA-B389D4E1AE5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C82490-3C10-4713-AE91-465CD01514DA}"/>
              </a:ext>
            </a:extLst>
          </p:cNvPr>
          <p:cNvSpPr>
            <a:spLocks noGrp="1"/>
          </p:cNvSpPr>
          <p:nvPr>
            <p:ph type="dt" sz="half" idx="10"/>
          </p:nvPr>
        </p:nvSpPr>
        <p:spPr/>
        <p:txBody>
          <a:bodyPr/>
          <a:lstStyle/>
          <a:p>
            <a:fld id="{125C20B4-0866-49B3-8033-897E9C747226}" type="datetime1">
              <a:rPr lang="de-DE" smtClean="0"/>
              <a:t>28.09.2023</a:t>
            </a:fld>
            <a:endParaRPr lang="de-DE"/>
          </a:p>
        </p:txBody>
      </p:sp>
      <p:sp>
        <p:nvSpPr>
          <p:cNvPr id="5" name="Fußzeilenplatzhalter 4">
            <a:extLst>
              <a:ext uri="{FF2B5EF4-FFF2-40B4-BE49-F238E27FC236}">
                <a16:creationId xmlns:a16="http://schemas.microsoft.com/office/drawing/2014/main" id="{EF14E415-B2E9-4074-AAC0-03B3F84D28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EADB23-5A56-42FA-8C52-E84E15E3EB9B}"/>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52704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87749-7997-4755-B022-0B19EBFCEB3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92E0BB8-4D7F-472D-A4FF-10DF653DA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F783C62-B278-435E-829A-CE4EDD983D50}"/>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5" name="Fußzeilenplatzhalter 4">
            <a:extLst>
              <a:ext uri="{FF2B5EF4-FFF2-40B4-BE49-F238E27FC236}">
                <a16:creationId xmlns:a16="http://schemas.microsoft.com/office/drawing/2014/main" id="{05309312-4365-44B7-93B0-964C3AC9FC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9734F49-BBFA-4A8F-BD4B-C82F89E10AC4}"/>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106646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F8FF3-8F7A-491B-8D91-20A4FB7EB8D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E0C030F-0D6F-4C09-B41A-A575556EE71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A08E1F5-01A6-4D9B-B62E-4E7066505BD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F7CA79A-3670-4F4A-BB51-3E246E007BF6}"/>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6" name="Fußzeilenplatzhalter 5">
            <a:extLst>
              <a:ext uri="{FF2B5EF4-FFF2-40B4-BE49-F238E27FC236}">
                <a16:creationId xmlns:a16="http://schemas.microsoft.com/office/drawing/2014/main" id="{43FD4828-C60A-4E0C-B662-CFC48104D26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92435A4-7D4D-48F2-A6F3-A3A12B2332BE}"/>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82804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5A22F-7103-429C-B192-0534FD62630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1A0F773-6A0D-436A-A640-0526885E5F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6011FE8-8F28-495B-B402-DC9E9F9E9D3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018E198-7A0D-466C-8CFC-468DB93A1D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5CDA90C-50D0-4EDF-8138-CCF8E37CE7A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EF2E1CD-1FEB-49CE-834D-2198401AA70C}"/>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8" name="Fußzeilenplatzhalter 7">
            <a:extLst>
              <a:ext uri="{FF2B5EF4-FFF2-40B4-BE49-F238E27FC236}">
                <a16:creationId xmlns:a16="http://schemas.microsoft.com/office/drawing/2014/main" id="{8DF24E96-56D5-48F2-8E88-6ADB18DC7FA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5D8CAA0-1326-4B4F-83F1-CE517978638B}"/>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218346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F1D39-1550-44EA-BC0A-ADAE44DC050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90A8E9A-0589-4542-BA67-0ABE5B481BD5}"/>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4" name="Fußzeilenplatzhalter 3">
            <a:extLst>
              <a:ext uri="{FF2B5EF4-FFF2-40B4-BE49-F238E27FC236}">
                <a16:creationId xmlns:a16="http://schemas.microsoft.com/office/drawing/2014/main" id="{8F6729DB-7E0F-4701-9E2C-105EDC0815F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D1336FB-9CB0-4358-91E0-A16D0B646DF5}"/>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315186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D865597-54BF-468A-A301-87E6934BE90C}"/>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3" name="Fußzeilenplatzhalter 2">
            <a:extLst>
              <a:ext uri="{FF2B5EF4-FFF2-40B4-BE49-F238E27FC236}">
                <a16:creationId xmlns:a16="http://schemas.microsoft.com/office/drawing/2014/main" id="{728D0C57-5B55-4A9F-86C8-77E27DCC370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D6C06AA-E4CC-4832-8268-8E3F83E2F40F}"/>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427609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1AB9A-525A-4DD5-8E29-1A624985741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ABA19B2-8C55-485C-83F9-2E7FD5A37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5701058-1790-4839-94CB-5BF19818A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3DD68BF-CB1B-4D91-864D-E8E47FE92121}"/>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6" name="Fußzeilenplatzhalter 5">
            <a:extLst>
              <a:ext uri="{FF2B5EF4-FFF2-40B4-BE49-F238E27FC236}">
                <a16:creationId xmlns:a16="http://schemas.microsoft.com/office/drawing/2014/main" id="{A1613F2E-378A-4DFD-8162-F5B397BB40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62C3D6F-9185-4770-A400-C63295E0583F}"/>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246290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79F241-EEC6-44A8-BEF7-C804CD913A9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B38ECF9-8E6A-482E-86AE-6B1455EF2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92153AF-AC53-4722-A4A9-47DC6DEC4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607F267-39C3-4C18-9837-5599D8E08265}"/>
              </a:ext>
            </a:extLst>
          </p:cNvPr>
          <p:cNvSpPr>
            <a:spLocks noGrp="1"/>
          </p:cNvSpPr>
          <p:nvPr>
            <p:ph type="dt" sz="half" idx="10"/>
          </p:nvPr>
        </p:nvSpPr>
        <p:spPr/>
        <p:txBody>
          <a:bodyPr/>
          <a:lstStyle/>
          <a:p>
            <a:fld id="{29396DC1-C60E-49A1-BB8B-363404AC7089}" type="datetimeFigureOut">
              <a:rPr lang="de-DE" smtClean="0"/>
              <a:t>28.09.2023</a:t>
            </a:fld>
            <a:endParaRPr lang="de-DE"/>
          </a:p>
        </p:txBody>
      </p:sp>
      <p:sp>
        <p:nvSpPr>
          <p:cNvPr id="6" name="Fußzeilenplatzhalter 5">
            <a:extLst>
              <a:ext uri="{FF2B5EF4-FFF2-40B4-BE49-F238E27FC236}">
                <a16:creationId xmlns:a16="http://schemas.microsoft.com/office/drawing/2014/main" id="{C7254805-7526-4E10-97A8-69FED369FD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F6924F1-D30A-4C42-BFD6-85B297823148}"/>
              </a:ext>
            </a:extLst>
          </p:cNvPr>
          <p:cNvSpPr>
            <a:spLocks noGrp="1"/>
          </p:cNvSpPr>
          <p:nvPr>
            <p:ph type="sldNum" sz="quarter" idx="12"/>
          </p:nvPr>
        </p:nvSpPr>
        <p:spPr/>
        <p:txBody>
          <a:bodyPr/>
          <a:lstStyle/>
          <a:p>
            <a:fld id="{1B785932-FC7D-4B16-8C67-23D972385ACC}" type="slidenum">
              <a:rPr lang="de-DE" smtClean="0"/>
              <a:t>‹Nr.›</a:t>
            </a:fld>
            <a:endParaRPr lang="de-DE"/>
          </a:p>
        </p:txBody>
      </p:sp>
    </p:spTree>
    <p:extLst>
      <p:ext uri="{BB962C8B-B14F-4D97-AF65-F5344CB8AC3E}">
        <p14:creationId xmlns:p14="http://schemas.microsoft.com/office/powerpoint/2010/main" val="19287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9F33D60-699E-4844-8407-837DF83E1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83BCCED-840D-45C9-AFD6-C37B4D250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D2D5301-1E21-4F81-9A05-519BFDEC5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96DC1-C60E-49A1-BB8B-363404AC7089}" type="datetimeFigureOut">
              <a:rPr lang="de-DE" smtClean="0"/>
              <a:t>28.09.2023</a:t>
            </a:fld>
            <a:endParaRPr lang="de-DE"/>
          </a:p>
        </p:txBody>
      </p:sp>
      <p:sp>
        <p:nvSpPr>
          <p:cNvPr id="5" name="Fußzeilenplatzhalter 4">
            <a:extLst>
              <a:ext uri="{FF2B5EF4-FFF2-40B4-BE49-F238E27FC236}">
                <a16:creationId xmlns:a16="http://schemas.microsoft.com/office/drawing/2014/main" id="{5CAC7AF7-367E-4D2E-AE4B-D50405FC0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43B5832-A573-420A-B1DE-DB159CF33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85932-FC7D-4B16-8C67-23D972385ACC}" type="slidenum">
              <a:rPr lang="de-DE" smtClean="0"/>
              <a:t>‹Nr.›</a:t>
            </a:fld>
            <a:endParaRPr lang="de-DE"/>
          </a:p>
        </p:txBody>
      </p:sp>
    </p:spTree>
    <p:extLst>
      <p:ext uri="{BB962C8B-B14F-4D97-AF65-F5344CB8AC3E}">
        <p14:creationId xmlns:p14="http://schemas.microsoft.com/office/powerpoint/2010/main" val="2653288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9F33D60-699E-4844-8407-837DF83E1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683BCCED-840D-45C9-AFD6-C37B4D250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4D2D5301-1E21-4F81-9A05-519BFDEC5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474AC-F5E1-40D3-A91D-C1BBD678607B}" type="datetime1">
              <a:rPr lang="de-DE" smtClean="0"/>
              <a:t>28.09.2023</a:t>
            </a:fld>
            <a:endParaRPr lang="de-DE"/>
          </a:p>
        </p:txBody>
      </p:sp>
      <p:sp>
        <p:nvSpPr>
          <p:cNvPr id="5" name="Fußzeilenplatzhalter 4">
            <a:extLst>
              <a:ext uri="{FF2B5EF4-FFF2-40B4-BE49-F238E27FC236}">
                <a16:creationId xmlns:a16="http://schemas.microsoft.com/office/drawing/2014/main" id="{5CAC7AF7-367E-4D2E-AE4B-D50405FC0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43B5832-A573-420A-B1DE-DB159CF33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85932-FC7D-4B16-8C67-23D972385ACC}" type="slidenum">
              <a:rPr lang="de-DE" smtClean="0"/>
              <a:t>‹Nr.›</a:t>
            </a:fld>
            <a:endParaRPr lang="de-DE"/>
          </a:p>
        </p:txBody>
      </p:sp>
    </p:spTree>
    <p:extLst>
      <p:ext uri="{BB962C8B-B14F-4D97-AF65-F5344CB8AC3E}">
        <p14:creationId xmlns:p14="http://schemas.microsoft.com/office/powerpoint/2010/main" val="2745425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www.no-hate-speech.de/"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help.twitter.com/en/forms/dsa"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wikipedia.d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DC35D-D09A-4B82-8B52-07C996B678AB}"/>
              </a:ext>
            </a:extLst>
          </p:cNvPr>
          <p:cNvSpPr>
            <a:spLocks noGrp="1"/>
          </p:cNvSpPr>
          <p:nvPr>
            <p:ph type="ctrTitle"/>
          </p:nvPr>
        </p:nvSpPr>
        <p:spPr>
          <a:xfrm>
            <a:off x="1181100" y="930338"/>
            <a:ext cx="9486900" cy="3719415"/>
          </a:xfrm>
        </p:spPr>
        <p:txBody>
          <a:bodyPr>
            <a:normAutofit/>
          </a:bodyPr>
          <a:lstStyle/>
          <a:p>
            <a:r>
              <a:rPr lang="de-AT" sz="6600" b="1" dirty="0">
                <a:solidFill>
                  <a:srgbClr val="3D6F60"/>
                </a:solidFill>
              </a:rPr>
              <a:t>Hass im Netz</a:t>
            </a:r>
            <a:r>
              <a:rPr lang="de-DE" sz="6600" b="1" dirty="0">
                <a:solidFill>
                  <a:srgbClr val="3D6F60"/>
                </a:solidFill>
              </a:rPr>
              <a:t/>
            </a:r>
            <a:br>
              <a:rPr lang="de-DE" sz="6600" b="1" dirty="0">
                <a:solidFill>
                  <a:srgbClr val="3D6F60"/>
                </a:solidFill>
              </a:rPr>
            </a:br>
            <a:r>
              <a:rPr lang="de-DE" sz="3600" b="1" dirty="0">
                <a:solidFill>
                  <a:srgbClr val="3D6F60"/>
                </a:solidFill>
              </a:rPr>
              <a:t>NÖ Juristische Gesellschaft</a:t>
            </a:r>
            <a:r>
              <a:rPr lang="de-DE" sz="6700" b="1" dirty="0">
                <a:solidFill>
                  <a:srgbClr val="3D6F60"/>
                </a:solidFill>
              </a:rPr>
              <a:t/>
            </a:r>
            <a:br>
              <a:rPr lang="de-DE" sz="6700" b="1" dirty="0">
                <a:solidFill>
                  <a:srgbClr val="3D6F60"/>
                </a:solidFill>
              </a:rPr>
            </a:br>
            <a:r>
              <a:rPr lang="de-DE" sz="3600" b="1" dirty="0">
                <a:solidFill>
                  <a:srgbClr val="3D6F60"/>
                </a:solidFill>
              </a:rPr>
              <a:t/>
            </a:r>
            <a:br>
              <a:rPr lang="de-DE" sz="3600" b="1" dirty="0">
                <a:solidFill>
                  <a:srgbClr val="3D6F60"/>
                </a:solidFill>
              </a:rPr>
            </a:br>
            <a:r>
              <a:rPr lang="de-DE" sz="3600" b="1" dirty="0">
                <a:solidFill>
                  <a:srgbClr val="3D6F60"/>
                </a:solidFill>
              </a:rPr>
              <a:t/>
            </a:r>
            <a:br>
              <a:rPr lang="de-DE" sz="3600" b="1" dirty="0">
                <a:solidFill>
                  <a:srgbClr val="3D6F60"/>
                </a:solidFill>
              </a:rPr>
            </a:br>
            <a:r>
              <a:rPr lang="de-DE" sz="3600" b="1" dirty="0">
                <a:solidFill>
                  <a:srgbClr val="3D6F60"/>
                </a:solidFill>
              </a:rPr>
              <a:t>27.09.2023</a:t>
            </a:r>
            <a:endParaRPr lang="en-AT" sz="3600" b="1" dirty="0">
              <a:solidFill>
                <a:srgbClr val="3D6F60"/>
              </a:solidFill>
            </a:endParaRPr>
          </a:p>
        </p:txBody>
      </p:sp>
      <p:sp>
        <p:nvSpPr>
          <p:cNvPr id="3" name="Untertitel 2">
            <a:extLst>
              <a:ext uri="{FF2B5EF4-FFF2-40B4-BE49-F238E27FC236}">
                <a16:creationId xmlns:a16="http://schemas.microsoft.com/office/drawing/2014/main" id="{B8D20C0F-3AF9-4EA5-971F-C74B4003E7E0}"/>
              </a:ext>
            </a:extLst>
          </p:cNvPr>
          <p:cNvSpPr>
            <a:spLocks noGrp="1"/>
          </p:cNvSpPr>
          <p:nvPr>
            <p:ph type="subTitle" idx="1"/>
          </p:nvPr>
        </p:nvSpPr>
        <p:spPr>
          <a:xfrm>
            <a:off x="1752600" y="4343400"/>
            <a:ext cx="8915400" cy="1352550"/>
          </a:xfrm>
        </p:spPr>
        <p:txBody>
          <a:bodyPr>
            <a:normAutofit fontScale="55000" lnSpcReduction="20000"/>
          </a:bodyPr>
          <a:lstStyle/>
          <a:p>
            <a:endParaRPr lang="de-AT" sz="2400" b="1" dirty="0"/>
          </a:p>
          <a:p>
            <a:endParaRPr lang="de-AT" sz="6700" b="1" dirty="0"/>
          </a:p>
          <a:p>
            <a:r>
              <a:rPr lang="de-AT" sz="6700" b="1" dirty="0" err="1"/>
              <a:t>RA</a:t>
            </a:r>
            <a:r>
              <a:rPr lang="de-AT" sz="6700" b="1" baseline="30000" dirty="0" err="1"/>
              <a:t>in</a:t>
            </a:r>
            <a:r>
              <a:rPr lang="de-AT" sz="6700" b="1" dirty="0"/>
              <a:t> Dr.</a:t>
            </a:r>
            <a:r>
              <a:rPr lang="de-AT" sz="6700" b="1" baseline="30000" dirty="0"/>
              <a:t>in</a:t>
            </a:r>
            <a:r>
              <a:rPr lang="de-AT" sz="6700" b="1" dirty="0"/>
              <a:t> Maria Windhager</a:t>
            </a:r>
            <a:endParaRPr lang="en-AT" sz="6700" dirty="0"/>
          </a:p>
        </p:txBody>
      </p:sp>
    </p:spTree>
    <p:extLst>
      <p:ext uri="{BB962C8B-B14F-4D97-AF65-F5344CB8AC3E}">
        <p14:creationId xmlns:p14="http://schemas.microsoft.com/office/powerpoint/2010/main" val="66249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DEA1A-D8E1-406B-B0E5-931679226D41}"/>
              </a:ext>
            </a:extLst>
          </p:cNvPr>
          <p:cNvSpPr>
            <a:spLocks noGrp="1"/>
          </p:cNvSpPr>
          <p:nvPr>
            <p:ph type="title"/>
          </p:nvPr>
        </p:nvSpPr>
        <p:spPr/>
        <p:txBody>
          <a:bodyPr>
            <a:normAutofit/>
          </a:bodyPr>
          <a:lstStyle/>
          <a:p>
            <a:pPr algn="ctr"/>
            <a:r>
              <a:rPr lang="de-DE" sz="4000" b="1" dirty="0">
                <a:solidFill>
                  <a:srgbClr val="3D6F60"/>
                </a:solidFill>
              </a:rPr>
              <a:t>Albert L ./. Sigi Maurer</a:t>
            </a:r>
            <a:endParaRPr lang="en-AT" sz="4000" b="1" dirty="0">
              <a:solidFill>
                <a:srgbClr val="3D6F60"/>
              </a:solidFill>
            </a:endParaRPr>
          </a:p>
        </p:txBody>
      </p:sp>
      <p:pic>
        <p:nvPicPr>
          <p:cNvPr id="4" name="Inhaltsplatzhalter 3" descr="Ein Bild, das Text enthält.&#10;&#10;Automatisch generierte Beschreibung">
            <a:extLst>
              <a:ext uri="{FF2B5EF4-FFF2-40B4-BE49-F238E27FC236}">
                <a16:creationId xmlns:a16="http://schemas.microsoft.com/office/drawing/2014/main" id="{0C647855-BB85-4BA9-BB94-FBB08ECF3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188" y="1468183"/>
            <a:ext cx="2752539" cy="4894909"/>
          </a:xfrm>
          <a:prstGeom prst="rect">
            <a:avLst/>
          </a:prstGeom>
        </p:spPr>
      </p:pic>
      <p:sp>
        <p:nvSpPr>
          <p:cNvPr id="5" name="Textfeld 4">
            <a:extLst>
              <a:ext uri="{FF2B5EF4-FFF2-40B4-BE49-F238E27FC236}">
                <a16:creationId xmlns:a16="http://schemas.microsoft.com/office/drawing/2014/main" id="{FB18926E-7926-4603-96D9-7B691371C644}"/>
              </a:ext>
            </a:extLst>
          </p:cNvPr>
          <p:cNvSpPr txBox="1"/>
          <p:nvPr/>
        </p:nvSpPr>
        <p:spPr>
          <a:xfrm>
            <a:off x="5697967" y="1805455"/>
            <a:ext cx="5511501" cy="3891835"/>
          </a:xfrm>
          <a:prstGeom prst="rect">
            <a:avLst/>
          </a:prstGeom>
          <a:noFill/>
        </p:spPr>
        <p:txBody>
          <a:bodyPr wrap="square" rtlCol="0">
            <a:spAutoFit/>
          </a:bodyPr>
          <a:lstStyle/>
          <a:p>
            <a:r>
              <a:rPr lang="de-DE" sz="2000" dirty="0"/>
              <a:t>belästigende Privatnachricht:</a:t>
            </a:r>
          </a:p>
          <a:p>
            <a:endParaRPr lang="de-DE" sz="2000" dirty="0"/>
          </a:p>
          <a:p>
            <a:pPr marL="457200" indent="-457200">
              <a:lnSpc>
                <a:spcPct val="150000"/>
              </a:lnSpc>
              <a:buFont typeface="Arial" panose="020B0604020202020204" pitchFamily="34" charset="0"/>
              <a:buChar char="•"/>
            </a:pPr>
            <a:r>
              <a:rPr lang="de-DE" sz="2000" dirty="0"/>
              <a:t>keine Beschimpfung (Publizität mind. 3 Personen)</a:t>
            </a:r>
          </a:p>
          <a:p>
            <a:pPr marL="457200" indent="-457200">
              <a:lnSpc>
                <a:spcPct val="150000"/>
              </a:lnSpc>
              <a:buFont typeface="Arial" panose="020B0604020202020204" pitchFamily="34" charset="0"/>
              <a:buChar char="•"/>
            </a:pPr>
            <a:r>
              <a:rPr lang="de-DE" sz="2000" dirty="0"/>
              <a:t>keine gefährliche Drohung (erregt begründete Furcht?)</a:t>
            </a:r>
          </a:p>
          <a:p>
            <a:pPr marL="457200" indent="-457200">
              <a:lnSpc>
                <a:spcPct val="150000"/>
              </a:lnSpc>
              <a:buFont typeface="Arial" panose="020B0604020202020204" pitchFamily="34" charset="0"/>
              <a:buChar char="•"/>
            </a:pPr>
            <a:r>
              <a:rPr lang="de-DE" sz="2000" dirty="0"/>
              <a:t>keine beharrliche Verfolgung (längere Zeit?)</a:t>
            </a:r>
          </a:p>
          <a:p>
            <a:pPr marL="457200" indent="-457200">
              <a:lnSpc>
                <a:spcPct val="150000"/>
              </a:lnSpc>
              <a:buFont typeface="Arial" panose="020B0604020202020204" pitchFamily="34" charset="0"/>
              <a:buChar char="•"/>
            </a:pPr>
            <a:r>
              <a:rPr lang="de-DE" sz="2000" dirty="0"/>
              <a:t>keine fortdauernde Belästigung (länger Zeit? größere Zahl von Menschen?)</a:t>
            </a:r>
            <a:endParaRPr lang="en-AT" sz="2000" dirty="0"/>
          </a:p>
        </p:txBody>
      </p:sp>
    </p:spTree>
    <p:extLst>
      <p:ext uri="{BB962C8B-B14F-4D97-AF65-F5344CB8AC3E}">
        <p14:creationId xmlns:p14="http://schemas.microsoft.com/office/powerpoint/2010/main" val="53846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09145-CEC6-4F7A-82D6-8FAFEAFB595C}"/>
              </a:ext>
            </a:extLst>
          </p:cNvPr>
          <p:cNvSpPr>
            <a:spLocks noGrp="1"/>
          </p:cNvSpPr>
          <p:nvPr>
            <p:ph type="title"/>
          </p:nvPr>
        </p:nvSpPr>
        <p:spPr/>
        <p:txBody>
          <a:bodyPr>
            <a:normAutofit/>
          </a:bodyPr>
          <a:lstStyle/>
          <a:p>
            <a:pPr algn="ctr"/>
            <a:r>
              <a:rPr lang="de-DE" sz="4000" b="1" dirty="0">
                <a:solidFill>
                  <a:srgbClr val="3D6F60"/>
                </a:solidFill>
              </a:rPr>
              <a:t>Albert L ./. Sigi Maurer</a:t>
            </a:r>
            <a:endParaRPr lang="en-AT" sz="4000" b="1" dirty="0">
              <a:solidFill>
                <a:srgbClr val="3D6F60"/>
              </a:solidFill>
            </a:endParaRPr>
          </a:p>
        </p:txBody>
      </p:sp>
      <p:sp>
        <p:nvSpPr>
          <p:cNvPr id="3" name="Inhaltsplatzhalter 2">
            <a:extLst>
              <a:ext uri="{FF2B5EF4-FFF2-40B4-BE49-F238E27FC236}">
                <a16:creationId xmlns:a16="http://schemas.microsoft.com/office/drawing/2014/main" id="{6BD896B6-A6C1-4B0B-ACAA-247116BE01E5}"/>
              </a:ext>
            </a:extLst>
          </p:cNvPr>
          <p:cNvSpPr>
            <a:spLocks noGrp="1"/>
          </p:cNvSpPr>
          <p:nvPr>
            <p:ph idx="1"/>
          </p:nvPr>
        </p:nvSpPr>
        <p:spPr>
          <a:xfrm>
            <a:off x="6096000" y="1825625"/>
            <a:ext cx="5257800" cy="3725321"/>
          </a:xfrm>
        </p:spPr>
        <p:txBody>
          <a:bodyPr>
            <a:normAutofit/>
          </a:bodyPr>
          <a:lstStyle/>
          <a:p>
            <a:r>
              <a:rPr lang="de-DE" sz="2000" dirty="0"/>
              <a:t>Veröffentlichung der Privatnachricht auf Twitter</a:t>
            </a:r>
          </a:p>
          <a:p>
            <a:r>
              <a:rPr lang="de-DE" sz="2000" dirty="0"/>
              <a:t>Nennung des vollen Namens von Albert L.</a:t>
            </a:r>
          </a:p>
          <a:p>
            <a:r>
              <a:rPr lang="de-DE" sz="2000" dirty="0"/>
              <a:t>Vorwurf, er habe diese Nachricht geschickt</a:t>
            </a:r>
            <a:endParaRPr lang="en-AT" sz="2000" dirty="0"/>
          </a:p>
        </p:txBody>
      </p:sp>
      <p:pic>
        <p:nvPicPr>
          <p:cNvPr id="4" name="Inhaltsplatzhalter 6" descr="Ein Bild, das Text enthält.&#10;&#10;Automatisch generierte Beschreibung">
            <a:extLst>
              <a:ext uri="{FF2B5EF4-FFF2-40B4-BE49-F238E27FC236}">
                <a16:creationId xmlns:a16="http://schemas.microsoft.com/office/drawing/2014/main" id="{84F97CC1-36FE-4A3A-B55D-93F50235D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381" y="1460943"/>
            <a:ext cx="3275435" cy="4852841"/>
          </a:xfrm>
          <a:prstGeom prst="rect">
            <a:avLst/>
          </a:prstGeom>
        </p:spPr>
      </p:pic>
    </p:spTree>
    <p:extLst>
      <p:ext uri="{BB962C8B-B14F-4D97-AF65-F5344CB8AC3E}">
        <p14:creationId xmlns:p14="http://schemas.microsoft.com/office/powerpoint/2010/main" val="222900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4000" b="1" dirty="0" err="1">
                <a:solidFill>
                  <a:srgbClr val="3D6F60"/>
                </a:solidFill>
              </a:rPr>
              <a:t>Meinungsfreiheit</a:t>
            </a:r>
            <a:r>
              <a:rPr lang="en-GB" sz="4000" b="1" dirty="0">
                <a:solidFill>
                  <a:srgbClr val="3D6F60"/>
                </a:solidFill>
              </a:rPr>
              <a:t>/</a:t>
            </a:r>
            <a:r>
              <a:rPr lang="en-GB" sz="4000" b="1" dirty="0" err="1">
                <a:solidFill>
                  <a:srgbClr val="3D6F60"/>
                </a:solidFill>
              </a:rPr>
              <a:t>Pressefreiheit</a:t>
            </a:r>
            <a:r>
              <a:rPr lang="en-GB" sz="4000" b="1" dirty="0">
                <a:solidFill>
                  <a:srgbClr val="3D6F60"/>
                </a:solidFill>
              </a:rPr>
              <a:t> </a:t>
            </a:r>
            <a:r>
              <a:rPr lang="en-GB" sz="4000" dirty="0">
                <a:solidFill>
                  <a:srgbClr val="3D6F60"/>
                </a:solidFill>
              </a:rPr>
              <a:t>- Art 10 EMRK</a:t>
            </a:r>
          </a:p>
        </p:txBody>
      </p:sp>
      <p:sp>
        <p:nvSpPr>
          <p:cNvPr id="3" name="Inhaltsplatzhalter 2"/>
          <p:cNvSpPr>
            <a:spLocks noGrp="1"/>
          </p:cNvSpPr>
          <p:nvPr>
            <p:ph idx="1"/>
          </p:nvPr>
        </p:nvSpPr>
        <p:spPr/>
        <p:txBody>
          <a:bodyPr>
            <a:normAutofit/>
          </a:bodyPr>
          <a:lstStyle/>
          <a:p>
            <a:r>
              <a:rPr lang="de-AT" sz="2000" dirty="0"/>
              <a:t>umfasst beleidigende, schockierende oder störende Äußerungen</a:t>
            </a:r>
            <a:endParaRPr lang="de-AT" sz="2000" i="1" dirty="0"/>
          </a:p>
          <a:p>
            <a:pPr lvl="1">
              <a:buFont typeface="Symbol" panose="05050102010706020507" pitchFamily="18" charset="2"/>
              <a:buChar char="-"/>
            </a:pPr>
            <a:r>
              <a:rPr lang="de-AT" sz="1800" dirty="0"/>
              <a:t>Hass ist keine Meinung</a:t>
            </a:r>
          </a:p>
          <a:p>
            <a:r>
              <a:rPr lang="de-AT" sz="2000" dirty="0"/>
              <a:t>legitime Ziele: Schutz des guten Rufs, Rechte anderer, vertrauliche Nachrichten </a:t>
            </a:r>
          </a:p>
          <a:p>
            <a:r>
              <a:rPr lang="de-AT" sz="2000" dirty="0"/>
              <a:t>nicht absolut – Einschränkung durch </a:t>
            </a:r>
            <a:r>
              <a:rPr lang="de-AT" sz="2000" b="1" dirty="0"/>
              <a:t>Abs 2 </a:t>
            </a:r>
          </a:p>
          <a:p>
            <a:r>
              <a:rPr lang="de-AT" sz="2000" dirty="0"/>
              <a:t>Abwägung gegen andere Rechte – Art 8 EMRK</a:t>
            </a:r>
          </a:p>
        </p:txBody>
      </p:sp>
    </p:spTree>
    <p:extLst>
      <p:ext uri="{BB962C8B-B14F-4D97-AF65-F5344CB8AC3E}">
        <p14:creationId xmlns:p14="http://schemas.microsoft.com/office/powerpoint/2010/main" val="254117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92821"/>
            <a:ext cx="10816245" cy="1297867"/>
          </a:xfrm>
        </p:spPr>
        <p:txBody>
          <a:bodyPr>
            <a:noAutofit/>
          </a:bodyPr>
          <a:lstStyle/>
          <a:p>
            <a:pPr algn="ctr"/>
            <a:r>
              <a:rPr lang="de-DE" sz="4000" b="1" dirty="0">
                <a:solidFill>
                  <a:srgbClr val="3D6F60"/>
                </a:solidFill>
              </a:rPr>
              <a:t>Recht auf Achtung des Privat- und Familienlebens </a:t>
            </a:r>
            <a:r>
              <a:rPr lang="de-DE" sz="4000" dirty="0">
                <a:solidFill>
                  <a:srgbClr val="3D6F60"/>
                </a:solidFill>
              </a:rPr>
              <a:t>- Art 8 EMRK</a:t>
            </a:r>
            <a:endParaRPr lang="en-GB" sz="4000" dirty="0">
              <a:solidFill>
                <a:srgbClr val="3D6F60"/>
              </a:solidFill>
            </a:endParaRPr>
          </a:p>
        </p:txBody>
      </p:sp>
      <p:sp>
        <p:nvSpPr>
          <p:cNvPr id="3" name="Inhaltsplatzhalter 2"/>
          <p:cNvSpPr>
            <a:spLocks noGrp="1"/>
          </p:cNvSpPr>
          <p:nvPr>
            <p:ph idx="1"/>
          </p:nvPr>
        </p:nvSpPr>
        <p:spPr/>
        <p:txBody>
          <a:bodyPr>
            <a:normAutofit/>
          </a:bodyPr>
          <a:lstStyle/>
          <a:p>
            <a:r>
              <a:rPr lang="en-GB" sz="2000" dirty="0"/>
              <a:t>Art 8 EMRK </a:t>
            </a:r>
            <a:r>
              <a:rPr lang="de-AT" sz="2000" dirty="0"/>
              <a:t>umfasst auch Schutz des guten Rufs und der Privatsphäre</a:t>
            </a:r>
            <a:endParaRPr lang="da-DK" sz="2000" i="1" dirty="0"/>
          </a:p>
          <a:p>
            <a:r>
              <a:rPr lang="da-DK" sz="2000" b="1" dirty="0"/>
              <a:t>Abwägungskriterien Art 8 - Art 10 EMRK</a:t>
            </a:r>
            <a:r>
              <a:rPr lang="da-DK" sz="2000" i="1" dirty="0"/>
              <a:t> (</a:t>
            </a:r>
            <a:r>
              <a:rPr lang="de-AT" sz="2000" dirty="0"/>
              <a:t>EGMR </a:t>
            </a:r>
            <a:r>
              <a:rPr lang="da-DK" sz="2000" i="1" dirty="0"/>
              <a:t>Delfi AS/Estland): </a:t>
            </a:r>
          </a:p>
          <a:p>
            <a:pPr lvl="1">
              <a:buFont typeface="Symbol" panose="05050102010706020507" pitchFamily="18" charset="2"/>
              <a:buChar char="-"/>
            </a:pPr>
            <a:r>
              <a:rPr lang="da-DK" sz="1800" dirty="0" err="1"/>
              <a:t>Beitrag</a:t>
            </a:r>
            <a:r>
              <a:rPr lang="da-DK" sz="1800" dirty="0"/>
              <a:t> </a:t>
            </a:r>
            <a:r>
              <a:rPr lang="da-DK" sz="1800" dirty="0" err="1"/>
              <a:t>zu</a:t>
            </a:r>
            <a:r>
              <a:rPr lang="da-DK" sz="1800" dirty="0"/>
              <a:t> </a:t>
            </a:r>
            <a:r>
              <a:rPr lang="da-DK" sz="1800" dirty="0" err="1"/>
              <a:t>einer</a:t>
            </a:r>
            <a:r>
              <a:rPr lang="da-DK" sz="1800" dirty="0"/>
              <a:t> </a:t>
            </a:r>
            <a:r>
              <a:rPr lang="da-DK" sz="1800" dirty="0" err="1"/>
              <a:t>Debatte</a:t>
            </a:r>
            <a:r>
              <a:rPr lang="da-DK" sz="1800" dirty="0"/>
              <a:t> von </a:t>
            </a:r>
            <a:r>
              <a:rPr lang="da-DK" sz="1800" dirty="0" err="1"/>
              <a:t>allgemeinem</a:t>
            </a:r>
            <a:r>
              <a:rPr lang="da-DK" sz="1800" dirty="0"/>
              <a:t> Interesse</a:t>
            </a:r>
          </a:p>
          <a:p>
            <a:pPr lvl="1">
              <a:buFont typeface="Symbol" panose="05050102010706020507" pitchFamily="18" charset="2"/>
              <a:buChar char="-"/>
            </a:pPr>
            <a:r>
              <a:rPr lang="da-DK" sz="1800" dirty="0" err="1"/>
              <a:t>Bekanntheitsgrad</a:t>
            </a:r>
            <a:r>
              <a:rPr lang="da-DK" sz="1800" dirty="0"/>
              <a:t>/</a:t>
            </a:r>
            <a:r>
              <a:rPr lang="da-DK" sz="1800" dirty="0" err="1"/>
              <a:t>früheres</a:t>
            </a:r>
            <a:r>
              <a:rPr lang="da-DK" sz="1800" dirty="0"/>
              <a:t> </a:t>
            </a:r>
            <a:r>
              <a:rPr lang="da-DK" sz="1800" dirty="0" err="1"/>
              <a:t>Verhalten</a:t>
            </a:r>
            <a:r>
              <a:rPr lang="da-DK" sz="1800" dirty="0"/>
              <a:t> der </a:t>
            </a:r>
            <a:r>
              <a:rPr lang="da-DK" sz="1800" dirty="0" err="1"/>
              <a:t>betroffenen</a:t>
            </a:r>
            <a:r>
              <a:rPr lang="da-DK" sz="1800" dirty="0"/>
              <a:t> Person</a:t>
            </a:r>
          </a:p>
          <a:p>
            <a:pPr lvl="1">
              <a:buFont typeface="Symbol" panose="05050102010706020507" pitchFamily="18" charset="2"/>
              <a:buChar char="-"/>
            </a:pPr>
            <a:r>
              <a:rPr lang="da-DK" sz="1800" dirty="0" err="1"/>
              <a:t>Methode</a:t>
            </a:r>
            <a:r>
              <a:rPr lang="da-DK" sz="1800" dirty="0"/>
              <a:t> </a:t>
            </a:r>
            <a:r>
              <a:rPr lang="da-DK" sz="1800" dirty="0" err="1"/>
              <a:t>zur</a:t>
            </a:r>
            <a:r>
              <a:rPr lang="da-DK" sz="1800" dirty="0"/>
              <a:t> </a:t>
            </a:r>
            <a:r>
              <a:rPr lang="da-DK" sz="1800" dirty="0" err="1"/>
              <a:t>Erlangung</a:t>
            </a:r>
            <a:r>
              <a:rPr lang="da-DK" sz="1800" dirty="0"/>
              <a:t> der Informationen und </a:t>
            </a:r>
            <a:r>
              <a:rPr lang="da-DK" sz="1800" dirty="0" err="1"/>
              <a:t>Wahrheitsgehalt</a:t>
            </a:r>
            <a:r>
              <a:rPr lang="da-DK" sz="1800" dirty="0"/>
              <a:t> </a:t>
            </a:r>
          </a:p>
          <a:p>
            <a:pPr lvl="1">
              <a:buFont typeface="Symbol" panose="05050102010706020507" pitchFamily="18" charset="2"/>
              <a:buChar char="-"/>
            </a:pPr>
            <a:r>
              <a:rPr lang="da-DK" sz="1800" dirty="0"/>
              <a:t>Inhalt/Form/Folgen der Veröffentlichung/Schwere der auferlegten Sanktionen</a:t>
            </a:r>
          </a:p>
        </p:txBody>
      </p:sp>
    </p:spTree>
    <p:extLst>
      <p:ext uri="{BB962C8B-B14F-4D97-AF65-F5344CB8AC3E}">
        <p14:creationId xmlns:p14="http://schemas.microsoft.com/office/powerpoint/2010/main" val="205978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287C6-21A1-4E33-BD33-FCC164A4A25E}"/>
              </a:ext>
            </a:extLst>
          </p:cNvPr>
          <p:cNvSpPr>
            <a:spLocks noGrp="1"/>
          </p:cNvSpPr>
          <p:nvPr>
            <p:ph type="title"/>
          </p:nvPr>
        </p:nvSpPr>
        <p:spPr>
          <a:xfrm>
            <a:off x="838200" y="346075"/>
            <a:ext cx="10515600" cy="1325563"/>
          </a:xfrm>
        </p:spPr>
        <p:txBody>
          <a:bodyPr>
            <a:normAutofit/>
          </a:bodyPr>
          <a:lstStyle/>
          <a:p>
            <a:pPr algn="ctr"/>
            <a:r>
              <a:rPr lang="de-DE" sz="4000" b="1" dirty="0">
                <a:solidFill>
                  <a:srgbClr val="3D6F60"/>
                </a:solidFill>
              </a:rPr>
              <a:t>Tatsachenbehauptung vs. Werturteil</a:t>
            </a:r>
            <a:endParaRPr lang="de-DE" sz="4000" dirty="0">
              <a:solidFill>
                <a:srgbClr val="3D6F60"/>
              </a:solidFill>
            </a:endParaRPr>
          </a:p>
        </p:txBody>
      </p:sp>
      <p:sp>
        <p:nvSpPr>
          <p:cNvPr id="3" name="Inhaltsplatzhalter 2">
            <a:extLst>
              <a:ext uri="{FF2B5EF4-FFF2-40B4-BE49-F238E27FC236}">
                <a16:creationId xmlns:a16="http://schemas.microsoft.com/office/drawing/2014/main" id="{D96956C9-314D-4F11-A1A1-17EEADB68024}"/>
              </a:ext>
            </a:extLst>
          </p:cNvPr>
          <p:cNvSpPr>
            <a:spLocks noGrp="1"/>
          </p:cNvSpPr>
          <p:nvPr>
            <p:ph idx="1"/>
          </p:nvPr>
        </p:nvSpPr>
        <p:spPr/>
        <p:txBody>
          <a:bodyPr>
            <a:noAutofit/>
          </a:bodyPr>
          <a:lstStyle/>
          <a:p>
            <a:pPr marL="0" indent="0">
              <a:buNone/>
            </a:pPr>
            <a:r>
              <a:rPr lang="de-DE" sz="2000" dirty="0"/>
              <a:t>Kritische Werturteile sind zulässig, wenn die Meinungsäußerung nicht exzessiv ist</a:t>
            </a:r>
          </a:p>
          <a:p>
            <a:r>
              <a:rPr lang="de-DE" sz="2000" dirty="0"/>
              <a:t>Zu beachten:</a:t>
            </a:r>
          </a:p>
          <a:p>
            <a:pPr lvl="1">
              <a:buFont typeface="Symbol" panose="05050102010706020507" pitchFamily="18" charset="2"/>
              <a:buChar char="-"/>
            </a:pPr>
            <a:r>
              <a:rPr lang="de-DE" sz="1800" dirty="0"/>
              <a:t>kritischer Beitrag zur öffentlichen Diskussion</a:t>
            </a:r>
          </a:p>
          <a:p>
            <a:pPr lvl="1">
              <a:buFont typeface="Symbol" panose="05050102010706020507" pitchFamily="18" charset="2"/>
              <a:buChar char="-"/>
            </a:pPr>
            <a:r>
              <a:rPr lang="de-DE" sz="1800" dirty="0"/>
              <a:t>gestützt auf Tatsachensubstrat</a:t>
            </a:r>
          </a:p>
          <a:p>
            <a:pPr lvl="1">
              <a:buFont typeface="Symbol" panose="05050102010706020507" pitchFamily="18" charset="2"/>
              <a:buChar char="-"/>
            </a:pPr>
            <a:r>
              <a:rPr lang="de-DE" sz="1800" dirty="0"/>
              <a:t>Satire</a:t>
            </a:r>
          </a:p>
          <a:p>
            <a:pPr lvl="1">
              <a:buFont typeface="Symbol" panose="05050102010706020507" pitchFamily="18" charset="2"/>
              <a:buChar char="-"/>
            </a:pPr>
            <a:r>
              <a:rPr lang="de-DE" sz="1800" dirty="0" err="1"/>
              <a:t>public</a:t>
            </a:r>
            <a:r>
              <a:rPr lang="de-DE" sz="1800" dirty="0"/>
              <a:t> </a:t>
            </a:r>
            <a:r>
              <a:rPr lang="de-DE" sz="1800" dirty="0" err="1"/>
              <a:t>figures</a:t>
            </a:r>
            <a:endParaRPr lang="de-DE" sz="1800" dirty="0"/>
          </a:p>
        </p:txBody>
      </p:sp>
    </p:spTree>
    <p:extLst>
      <p:ext uri="{BB962C8B-B14F-4D97-AF65-F5344CB8AC3E}">
        <p14:creationId xmlns:p14="http://schemas.microsoft.com/office/powerpoint/2010/main" val="74470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287C6-21A1-4E33-BD33-FCC164A4A25E}"/>
              </a:ext>
            </a:extLst>
          </p:cNvPr>
          <p:cNvSpPr>
            <a:spLocks noGrp="1"/>
          </p:cNvSpPr>
          <p:nvPr>
            <p:ph type="title"/>
          </p:nvPr>
        </p:nvSpPr>
        <p:spPr>
          <a:xfrm>
            <a:off x="838200" y="346075"/>
            <a:ext cx="10515600" cy="1325563"/>
          </a:xfrm>
        </p:spPr>
        <p:txBody>
          <a:bodyPr>
            <a:normAutofit/>
          </a:bodyPr>
          <a:lstStyle/>
          <a:p>
            <a:pPr algn="ctr"/>
            <a:r>
              <a:rPr lang="de-DE" sz="4000" b="1" dirty="0">
                <a:solidFill>
                  <a:srgbClr val="3D6F60"/>
                </a:solidFill>
              </a:rPr>
              <a:t>Bedeutungsinhalt</a:t>
            </a:r>
            <a:endParaRPr lang="de-DE" sz="4000" dirty="0">
              <a:solidFill>
                <a:srgbClr val="3D6F60"/>
              </a:solidFill>
            </a:endParaRPr>
          </a:p>
        </p:txBody>
      </p:sp>
      <p:sp>
        <p:nvSpPr>
          <p:cNvPr id="3" name="Inhaltsplatzhalter 2">
            <a:extLst>
              <a:ext uri="{FF2B5EF4-FFF2-40B4-BE49-F238E27FC236}">
                <a16:creationId xmlns:a16="http://schemas.microsoft.com/office/drawing/2014/main" id="{D96956C9-314D-4F11-A1A1-17EEADB68024}"/>
              </a:ext>
            </a:extLst>
          </p:cNvPr>
          <p:cNvSpPr>
            <a:spLocks noGrp="1"/>
          </p:cNvSpPr>
          <p:nvPr>
            <p:ph idx="1"/>
          </p:nvPr>
        </p:nvSpPr>
        <p:spPr/>
        <p:txBody>
          <a:bodyPr>
            <a:noAutofit/>
          </a:bodyPr>
          <a:lstStyle/>
          <a:p>
            <a:pPr marL="0" indent="0">
              <a:buNone/>
            </a:pPr>
            <a:r>
              <a:rPr lang="de-DE" sz="2000" dirty="0">
                <a:sym typeface="Wingdings" panose="05000000000000000000" pitchFamily="2" charset="2"/>
              </a:rPr>
              <a:t>Eine rechtliche Beurteilung erfolgt anhand des </a:t>
            </a:r>
            <a:r>
              <a:rPr lang="de-DE" sz="2000" b="1" dirty="0">
                <a:sym typeface="Wingdings" panose="05000000000000000000" pitchFamily="2" charset="2"/>
              </a:rPr>
              <a:t>Bedeutungsinhalts</a:t>
            </a:r>
          </a:p>
          <a:p>
            <a:pPr marL="0" indent="0">
              <a:buNone/>
            </a:pPr>
            <a:r>
              <a:rPr lang="de-DE" sz="2000" dirty="0">
                <a:sym typeface="Wingdings" panose="05000000000000000000" pitchFamily="2" charset="2"/>
              </a:rPr>
              <a:t>Zu berücksichtigen ist: </a:t>
            </a:r>
          </a:p>
          <a:p>
            <a:r>
              <a:rPr lang="de-DE" sz="2000" dirty="0">
                <a:sym typeface="Wingdings" panose="05000000000000000000" pitchFamily="2" charset="2"/>
              </a:rPr>
              <a:t>gesamter </a:t>
            </a:r>
            <a:r>
              <a:rPr lang="de-DE" sz="2000" b="1" dirty="0">
                <a:sym typeface="Wingdings" panose="05000000000000000000" pitchFamily="2" charset="2"/>
              </a:rPr>
              <a:t>Zusammenhang</a:t>
            </a:r>
            <a:r>
              <a:rPr lang="de-DE" sz="2000" dirty="0">
                <a:sym typeface="Wingdings" panose="05000000000000000000" pitchFamily="2" charset="2"/>
              </a:rPr>
              <a:t> der Veröffentlichung</a:t>
            </a:r>
          </a:p>
          <a:p>
            <a:r>
              <a:rPr lang="de-DE" sz="2000" b="1" dirty="0" err="1">
                <a:sym typeface="Wingdings" panose="05000000000000000000" pitchFamily="2" charset="2"/>
              </a:rPr>
              <a:t>Maßfigur</a:t>
            </a:r>
            <a:r>
              <a:rPr lang="de-DE" sz="2000" dirty="0">
                <a:sym typeface="Wingdings" panose="05000000000000000000" pitchFamily="2" charset="2"/>
              </a:rPr>
              <a:t> von </a:t>
            </a:r>
            <a:r>
              <a:rPr lang="de-DE" sz="2000" dirty="0" err="1">
                <a:sym typeface="Wingdings" panose="05000000000000000000" pitchFamily="2" charset="2"/>
              </a:rPr>
              <a:t>Medienkonsument:innen</a:t>
            </a:r>
            <a:r>
              <a:rPr lang="de-DE" sz="2000" dirty="0">
                <a:sym typeface="Wingdings" panose="05000000000000000000" pitchFamily="2" charset="2"/>
              </a:rPr>
              <a:t>, an den sich die Äußerung nach Aufmachung, Schreibweise und Inhalt richtet</a:t>
            </a:r>
          </a:p>
          <a:p>
            <a:r>
              <a:rPr lang="de-DE" sz="2000" b="1" dirty="0">
                <a:sym typeface="Wingdings" panose="05000000000000000000" pitchFamily="2" charset="2"/>
              </a:rPr>
              <a:t>Wortsinn</a:t>
            </a:r>
            <a:r>
              <a:rPr lang="de-DE" sz="2000" dirty="0">
                <a:sym typeface="Wingdings" panose="05000000000000000000" pitchFamily="2" charset="2"/>
              </a:rPr>
              <a:t> maßgeblich, nicht Wortlaut</a:t>
            </a:r>
            <a:endParaRPr lang="de-DE" sz="2000" dirty="0"/>
          </a:p>
        </p:txBody>
      </p:sp>
    </p:spTree>
    <p:extLst>
      <p:ext uri="{BB962C8B-B14F-4D97-AF65-F5344CB8AC3E}">
        <p14:creationId xmlns:p14="http://schemas.microsoft.com/office/powerpoint/2010/main" val="381824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b="1" dirty="0">
                <a:solidFill>
                  <a:srgbClr val="3D6F60"/>
                </a:solidFill>
              </a:rPr>
              <a:t>Strafrechtlicher Persönlichkeitsschutz</a:t>
            </a:r>
            <a:endParaRPr lang="en-GB" sz="4000" dirty="0">
              <a:solidFill>
                <a:srgbClr val="3D6F60"/>
              </a:solidFill>
            </a:endParaRPr>
          </a:p>
        </p:txBody>
      </p:sp>
      <p:sp>
        <p:nvSpPr>
          <p:cNvPr id="3" name="Inhaltsplatzhalter 2"/>
          <p:cNvSpPr>
            <a:spLocks noGrp="1"/>
          </p:cNvSpPr>
          <p:nvPr>
            <p:ph idx="1"/>
          </p:nvPr>
        </p:nvSpPr>
        <p:spPr/>
        <p:txBody>
          <a:bodyPr>
            <a:normAutofit/>
          </a:bodyPr>
          <a:lstStyle/>
          <a:p>
            <a:r>
              <a:rPr lang="de-AT" sz="2000" b="1" dirty="0"/>
              <a:t>§ 111 StGB </a:t>
            </a:r>
            <a:r>
              <a:rPr lang="de-AT" sz="2000" dirty="0"/>
              <a:t>Üble Nachrede</a:t>
            </a:r>
          </a:p>
          <a:p>
            <a:r>
              <a:rPr lang="de-AT" sz="2000" b="1" dirty="0"/>
              <a:t>§ 113 StGB </a:t>
            </a:r>
            <a:r>
              <a:rPr lang="de-AT" sz="2000" dirty="0"/>
              <a:t>Vorwurf einer schon abgetanen gerichtlich strafbaren Handlung</a:t>
            </a:r>
          </a:p>
          <a:p>
            <a:r>
              <a:rPr lang="de-AT" sz="2000" b="1" dirty="0"/>
              <a:t>§ 115 StGB </a:t>
            </a:r>
            <a:r>
              <a:rPr lang="de-AT" sz="2000" dirty="0"/>
              <a:t>Beleidigung</a:t>
            </a:r>
          </a:p>
          <a:p>
            <a:r>
              <a:rPr lang="de-AT" sz="2000" b="1" dirty="0"/>
              <a:t>§ 152 StGB </a:t>
            </a:r>
            <a:r>
              <a:rPr lang="de-AT" sz="2000" dirty="0"/>
              <a:t>Kreditschädigung</a:t>
            </a:r>
          </a:p>
          <a:p>
            <a:pPr marL="0" indent="0">
              <a:buNone/>
            </a:pPr>
            <a:endParaRPr lang="de-AT" sz="2000" dirty="0"/>
          </a:p>
          <a:p>
            <a:pPr marL="0" indent="0">
              <a:buNone/>
            </a:pPr>
            <a:r>
              <a:rPr lang="de-AT" sz="2000" b="1" dirty="0">
                <a:sym typeface="Wingdings"/>
              </a:rPr>
              <a:t> Privatanklage der betroffenen (natürlichen) Person</a:t>
            </a:r>
            <a:endParaRPr lang="de-AT" sz="2000" dirty="0"/>
          </a:p>
          <a:p>
            <a:endParaRPr lang="en-GB" sz="2400" dirty="0"/>
          </a:p>
        </p:txBody>
      </p:sp>
    </p:spTree>
    <p:extLst>
      <p:ext uri="{BB962C8B-B14F-4D97-AF65-F5344CB8AC3E}">
        <p14:creationId xmlns:p14="http://schemas.microsoft.com/office/powerpoint/2010/main" val="2928319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A9CB9-CB66-4999-9A3D-5202682BFF99}"/>
              </a:ext>
            </a:extLst>
          </p:cNvPr>
          <p:cNvSpPr>
            <a:spLocks noGrp="1"/>
          </p:cNvSpPr>
          <p:nvPr>
            <p:ph type="title"/>
          </p:nvPr>
        </p:nvSpPr>
        <p:spPr/>
        <p:txBody>
          <a:bodyPr>
            <a:normAutofit/>
          </a:bodyPr>
          <a:lstStyle/>
          <a:p>
            <a:pPr algn="ctr"/>
            <a:r>
              <a:rPr lang="de-DE" sz="4000" b="1" dirty="0">
                <a:solidFill>
                  <a:srgbClr val="3D6F60"/>
                </a:solidFill>
              </a:rPr>
              <a:t>Üble Nachrede - </a:t>
            </a:r>
            <a:r>
              <a:rPr lang="de-DE" sz="4000" dirty="0">
                <a:solidFill>
                  <a:srgbClr val="3D6F60"/>
                </a:solidFill>
              </a:rPr>
              <a:t>§ 111 StGB</a:t>
            </a:r>
            <a:endParaRPr lang="en-AT" sz="4000" dirty="0">
              <a:solidFill>
                <a:srgbClr val="3D6F60"/>
              </a:solidFill>
            </a:endParaRPr>
          </a:p>
        </p:txBody>
      </p:sp>
      <p:sp>
        <p:nvSpPr>
          <p:cNvPr id="3" name="Inhaltsplatzhalter 2">
            <a:extLst>
              <a:ext uri="{FF2B5EF4-FFF2-40B4-BE49-F238E27FC236}">
                <a16:creationId xmlns:a16="http://schemas.microsoft.com/office/drawing/2014/main" id="{442E662F-177F-4591-B2F7-9839A2689FCE}"/>
              </a:ext>
            </a:extLst>
          </p:cNvPr>
          <p:cNvSpPr>
            <a:spLocks noGrp="1"/>
          </p:cNvSpPr>
          <p:nvPr>
            <p:ph idx="1"/>
          </p:nvPr>
        </p:nvSpPr>
        <p:spPr/>
        <p:txBody>
          <a:bodyPr>
            <a:normAutofit/>
          </a:bodyPr>
          <a:lstStyle/>
          <a:p>
            <a:r>
              <a:rPr lang="de-DE" sz="2000" dirty="0"/>
              <a:t>Zwei Varianten </a:t>
            </a:r>
          </a:p>
          <a:p>
            <a:pPr lvl="1">
              <a:buFont typeface="Symbol" panose="05050102010706020507" pitchFamily="18" charset="2"/>
              <a:buChar char="-"/>
            </a:pPr>
            <a:r>
              <a:rPr lang="de-DE" sz="1800" i="1" dirty="0"/>
              <a:t>Charaktervorwurf</a:t>
            </a:r>
            <a:r>
              <a:rPr lang="de-DE" sz="1800" dirty="0"/>
              <a:t>: Bezeichnung als Nazi/Denunziant</a:t>
            </a:r>
          </a:p>
          <a:p>
            <a:pPr lvl="1">
              <a:buFont typeface="Symbol" panose="05050102010706020507" pitchFamily="18" charset="2"/>
              <a:buChar char="-"/>
            </a:pPr>
            <a:r>
              <a:rPr lang="de-DE" sz="1800" i="1" dirty="0"/>
              <a:t>Verhaltensvorwurf</a:t>
            </a:r>
            <a:r>
              <a:rPr lang="de-DE" sz="1800" dirty="0"/>
              <a:t>: Vorwurf einer strafbaren Handlung</a:t>
            </a:r>
          </a:p>
          <a:p>
            <a:r>
              <a:rPr lang="de-DE" sz="2000" dirty="0"/>
              <a:t>für Dritten wahrnehmbar</a:t>
            </a:r>
          </a:p>
          <a:p>
            <a:r>
              <a:rPr lang="de-DE" sz="2000" dirty="0"/>
              <a:t>Qualifikation: einer breiten Öffentlichkeit zugänglich (ab ca. 150 Personen) </a:t>
            </a:r>
          </a:p>
          <a:p>
            <a:r>
              <a:rPr lang="de-DE" sz="2000" dirty="0"/>
              <a:t>Abgrenzung Tatsachenbehauptung/Werturteil</a:t>
            </a:r>
          </a:p>
          <a:p>
            <a:endParaRPr lang="de-DE" sz="2400" i="1" dirty="0"/>
          </a:p>
          <a:p>
            <a:endParaRPr lang="de-DE" sz="2400" b="1" dirty="0"/>
          </a:p>
        </p:txBody>
      </p:sp>
    </p:spTree>
    <p:extLst>
      <p:ext uri="{BB962C8B-B14F-4D97-AF65-F5344CB8AC3E}">
        <p14:creationId xmlns:p14="http://schemas.microsoft.com/office/powerpoint/2010/main" val="169643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A9CB9-CB66-4999-9A3D-5202682BFF99}"/>
              </a:ext>
            </a:extLst>
          </p:cNvPr>
          <p:cNvSpPr>
            <a:spLocks noGrp="1"/>
          </p:cNvSpPr>
          <p:nvPr>
            <p:ph type="title"/>
          </p:nvPr>
        </p:nvSpPr>
        <p:spPr/>
        <p:txBody>
          <a:bodyPr>
            <a:normAutofit/>
          </a:bodyPr>
          <a:lstStyle/>
          <a:p>
            <a:pPr algn="ctr"/>
            <a:r>
              <a:rPr lang="de-DE" sz="4000" b="1" dirty="0">
                <a:solidFill>
                  <a:srgbClr val="3D6F60"/>
                </a:solidFill>
              </a:rPr>
              <a:t>Üble Nachrede - </a:t>
            </a:r>
            <a:r>
              <a:rPr lang="de-DE" sz="4000" dirty="0">
                <a:solidFill>
                  <a:srgbClr val="3D6F60"/>
                </a:solidFill>
              </a:rPr>
              <a:t>§ 111 StGB</a:t>
            </a:r>
            <a:endParaRPr lang="en-AT" sz="4000" dirty="0">
              <a:solidFill>
                <a:srgbClr val="3D6F60"/>
              </a:solidFill>
            </a:endParaRPr>
          </a:p>
        </p:txBody>
      </p:sp>
      <p:sp>
        <p:nvSpPr>
          <p:cNvPr id="3" name="Inhaltsplatzhalter 2">
            <a:extLst>
              <a:ext uri="{FF2B5EF4-FFF2-40B4-BE49-F238E27FC236}">
                <a16:creationId xmlns:a16="http://schemas.microsoft.com/office/drawing/2014/main" id="{442E662F-177F-4591-B2F7-9839A2689FCE}"/>
              </a:ext>
            </a:extLst>
          </p:cNvPr>
          <p:cNvSpPr>
            <a:spLocks noGrp="1"/>
          </p:cNvSpPr>
          <p:nvPr>
            <p:ph idx="1"/>
          </p:nvPr>
        </p:nvSpPr>
        <p:spPr/>
        <p:txBody>
          <a:bodyPr>
            <a:normAutofit/>
          </a:bodyPr>
          <a:lstStyle/>
          <a:p>
            <a:r>
              <a:rPr lang="de-DE" sz="2000" b="1" dirty="0"/>
              <a:t>keine Strafbarkeit, wenn </a:t>
            </a:r>
          </a:p>
          <a:p>
            <a:pPr lvl="1">
              <a:buFont typeface="Symbol" panose="05050102010706020507" pitchFamily="18" charset="2"/>
              <a:buChar char="-"/>
            </a:pPr>
            <a:r>
              <a:rPr lang="de-DE" sz="1800" dirty="0"/>
              <a:t>Behauptung wahr </a:t>
            </a:r>
            <a:r>
              <a:rPr lang="de-DE" sz="1800" i="1" dirty="0"/>
              <a:t>oder</a:t>
            </a:r>
          </a:p>
          <a:p>
            <a:pPr lvl="1">
              <a:buFont typeface="Symbol" panose="05050102010706020507" pitchFamily="18" charset="2"/>
              <a:buChar char="-"/>
            </a:pPr>
            <a:r>
              <a:rPr lang="de-DE" sz="1800" dirty="0"/>
              <a:t>hinreichende Gründe dafür, Behauptung für wahr zu halten (gilt nicht bei der Qualifikation einer breiten Öffentlichkeit) </a:t>
            </a:r>
          </a:p>
        </p:txBody>
      </p:sp>
    </p:spTree>
    <p:extLst>
      <p:ext uri="{BB962C8B-B14F-4D97-AF65-F5344CB8AC3E}">
        <p14:creationId xmlns:p14="http://schemas.microsoft.com/office/powerpoint/2010/main" val="1771157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5F38D-C520-4159-BAC4-6477C43FFD5D}"/>
              </a:ext>
            </a:extLst>
          </p:cNvPr>
          <p:cNvSpPr>
            <a:spLocks noGrp="1"/>
          </p:cNvSpPr>
          <p:nvPr>
            <p:ph type="title"/>
          </p:nvPr>
        </p:nvSpPr>
        <p:spPr/>
        <p:txBody>
          <a:bodyPr>
            <a:noAutofit/>
          </a:bodyPr>
          <a:lstStyle/>
          <a:p>
            <a:pPr algn="ctr"/>
            <a:r>
              <a:rPr lang="de-DE" sz="4000" b="1" dirty="0">
                <a:solidFill>
                  <a:srgbClr val="3D6F60"/>
                </a:solidFill>
              </a:rPr>
              <a:t/>
            </a:r>
            <a:br>
              <a:rPr lang="de-DE" sz="4000" b="1" dirty="0">
                <a:solidFill>
                  <a:srgbClr val="3D6F60"/>
                </a:solidFill>
              </a:rPr>
            </a:br>
            <a:r>
              <a:rPr lang="de-DE" sz="4000" b="1" dirty="0">
                <a:solidFill>
                  <a:srgbClr val="3D6F60"/>
                </a:solidFill>
              </a:rPr>
              <a:t>Beleidigung</a:t>
            </a:r>
            <a:r>
              <a:rPr lang="de-DE" sz="4000" dirty="0">
                <a:solidFill>
                  <a:srgbClr val="3D6F60"/>
                </a:solidFill>
              </a:rPr>
              <a:t> - </a:t>
            </a:r>
            <a:r>
              <a:rPr lang="de-AT" sz="4000" dirty="0">
                <a:solidFill>
                  <a:srgbClr val="3D6F60"/>
                </a:solidFill>
              </a:rPr>
              <a:t>§ 115 StGB</a:t>
            </a:r>
            <a:br>
              <a:rPr lang="de-AT" sz="4000" dirty="0">
                <a:solidFill>
                  <a:srgbClr val="3D6F60"/>
                </a:solidFill>
              </a:rPr>
            </a:br>
            <a:endParaRPr lang="de-DE" sz="4000" dirty="0">
              <a:solidFill>
                <a:srgbClr val="3D6F60"/>
              </a:solidFill>
            </a:endParaRPr>
          </a:p>
        </p:txBody>
      </p:sp>
      <p:sp>
        <p:nvSpPr>
          <p:cNvPr id="3" name="Inhaltsplatzhalter 2">
            <a:extLst>
              <a:ext uri="{FF2B5EF4-FFF2-40B4-BE49-F238E27FC236}">
                <a16:creationId xmlns:a16="http://schemas.microsoft.com/office/drawing/2014/main" id="{6F83D953-8291-4B34-9205-DB116869B99A}"/>
              </a:ext>
            </a:extLst>
          </p:cNvPr>
          <p:cNvSpPr>
            <a:spLocks noGrp="1"/>
          </p:cNvSpPr>
          <p:nvPr>
            <p:ph idx="1"/>
          </p:nvPr>
        </p:nvSpPr>
        <p:spPr/>
        <p:txBody>
          <a:bodyPr>
            <a:normAutofit/>
          </a:bodyPr>
          <a:lstStyle/>
          <a:p>
            <a:r>
              <a:rPr lang="de-AT" sz="2000" dirty="0"/>
              <a:t>beschimpft, verspottet, am Körper misshandelt oder körperliche Misshandlung droht</a:t>
            </a:r>
          </a:p>
          <a:p>
            <a:pPr lvl="1">
              <a:buFont typeface="Symbol" panose="05050102010706020507" pitchFamily="18" charset="2"/>
              <a:buChar char="-"/>
            </a:pPr>
            <a:r>
              <a:rPr lang="de-AT" sz="1800" dirty="0" err="1"/>
              <a:t>Bsp</a:t>
            </a:r>
            <a:r>
              <a:rPr lang="de-AT" sz="1800" dirty="0"/>
              <a:t>: Beschimpfung eines Politikers als „</a:t>
            </a:r>
            <a:r>
              <a:rPr lang="de-AT" sz="1800" i="1" dirty="0"/>
              <a:t>Arsch</a:t>
            </a:r>
            <a:r>
              <a:rPr lang="de-AT" sz="1800" dirty="0"/>
              <a:t>“</a:t>
            </a:r>
          </a:p>
          <a:p>
            <a:r>
              <a:rPr lang="de-AT" sz="2000" dirty="0"/>
              <a:t>Äußerung vor </a:t>
            </a:r>
            <a:r>
              <a:rPr lang="de-AT" sz="2000" b="1" dirty="0"/>
              <a:t>mehreren Leuten</a:t>
            </a:r>
            <a:r>
              <a:rPr lang="de-AT" sz="2000" dirty="0"/>
              <a:t>: </a:t>
            </a:r>
          </a:p>
          <a:p>
            <a:pPr lvl="1">
              <a:buFont typeface="Symbol" panose="05050102010706020507" pitchFamily="18" charset="2"/>
              <a:buChar char="-"/>
            </a:pPr>
            <a:r>
              <a:rPr lang="de-DE" sz="1800" dirty="0"/>
              <a:t>mehr als zwei von Täter und Opfer verschiedene Personen (</a:t>
            </a:r>
            <a:r>
              <a:rPr lang="de-DE" sz="1800" b="1" dirty="0"/>
              <a:t>mind. 5 Beteiligte</a:t>
            </a:r>
            <a:r>
              <a:rPr lang="de-DE" sz="1800" dirty="0"/>
              <a:t>) </a:t>
            </a:r>
            <a:endParaRPr lang="de-AT" sz="1800" dirty="0"/>
          </a:p>
          <a:p>
            <a:r>
              <a:rPr lang="de-DE" sz="2200" dirty="0"/>
              <a:t>„</a:t>
            </a:r>
            <a:r>
              <a:rPr lang="de-DE" sz="2000" i="1" dirty="0"/>
              <a:t>Entrüstungsbeleidigung</a:t>
            </a:r>
            <a:r>
              <a:rPr lang="de-DE" sz="2000" dirty="0"/>
              <a:t>“ (Abs 3) entschuldigt</a:t>
            </a:r>
          </a:p>
          <a:p>
            <a:pPr lvl="1">
              <a:buFont typeface="Symbol" panose="05050102010706020507" pitchFamily="18" charset="2"/>
              <a:buChar char="-"/>
            </a:pPr>
            <a:r>
              <a:rPr lang="de-DE" sz="1800" dirty="0"/>
              <a:t>Entschuldigt, wenn nur aus Entrüstung über Verhalten eines anderen dazu hinreißen hat lassen und allgemein begreiflich ist</a:t>
            </a:r>
          </a:p>
        </p:txBody>
      </p:sp>
    </p:spTree>
    <p:extLst>
      <p:ext uri="{BB962C8B-B14F-4D97-AF65-F5344CB8AC3E}">
        <p14:creationId xmlns:p14="http://schemas.microsoft.com/office/powerpoint/2010/main" val="264200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B0562-F117-4E87-91C0-953C199B7A0E}"/>
              </a:ext>
            </a:extLst>
          </p:cNvPr>
          <p:cNvSpPr>
            <a:spLocks noGrp="1"/>
          </p:cNvSpPr>
          <p:nvPr>
            <p:ph type="title"/>
          </p:nvPr>
        </p:nvSpPr>
        <p:spPr/>
        <p:txBody>
          <a:bodyPr>
            <a:normAutofit/>
          </a:bodyPr>
          <a:lstStyle/>
          <a:p>
            <a:pPr algn="ctr"/>
            <a:r>
              <a:rPr lang="de-DE" sz="4000" b="1" dirty="0" err="1">
                <a:solidFill>
                  <a:srgbClr val="3D6F60"/>
                </a:solidFill>
              </a:rPr>
              <a:t>Hate</a:t>
            </a:r>
            <a:r>
              <a:rPr lang="de-DE" sz="4000" b="1" dirty="0">
                <a:solidFill>
                  <a:srgbClr val="3D6F60"/>
                </a:solidFill>
              </a:rPr>
              <a:t> Speech</a:t>
            </a:r>
            <a:endParaRPr lang="en-AT" sz="4000" b="1" dirty="0">
              <a:solidFill>
                <a:srgbClr val="3D6F60"/>
              </a:solidFill>
            </a:endParaRPr>
          </a:p>
        </p:txBody>
      </p:sp>
      <p:sp>
        <p:nvSpPr>
          <p:cNvPr id="3" name="Inhaltsplatzhalter 2">
            <a:extLst>
              <a:ext uri="{FF2B5EF4-FFF2-40B4-BE49-F238E27FC236}">
                <a16:creationId xmlns:a16="http://schemas.microsoft.com/office/drawing/2014/main" id="{0587E412-ECA1-4896-A143-09C6EF8EDB8C}"/>
              </a:ext>
            </a:extLst>
          </p:cNvPr>
          <p:cNvSpPr>
            <a:spLocks noGrp="1"/>
          </p:cNvSpPr>
          <p:nvPr>
            <p:ph idx="1"/>
          </p:nvPr>
        </p:nvSpPr>
        <p:spPr/>
        <p:txBody>
          <a:bodyPr>
            <a:normAutofit/>
          </a:bodyPr>
          <a:lstStyle/>
          <a:p>
            <a:pPr>
              <a:lnSpc>
                <a:spcPct val="120000"/>
              </a:lnSpc>
            </a:pPr>
            <a:r>
              <a:rPr lang="de-DE" sz="1800" dirty="0"/>
              <a:t>Definition des Europarats, Ministerkomitee, Empfehlung Nr. (97) 20:</a:t>
            </a:r>
          </a:p>
          <a:p>
            <a:pPr lvl="1" algn="just">
              <a:lnSpc>
                <a:spcPct val="120000"/>
              </a:lnSpc>
              <a:buFont typeface="Symbol" panose="05050102010706020507" pitchFamily="18" charset="2"/>
              <a:buChar char="-"/>
            </a:pPr>
            <a:r>
              <a:rPr lang="de-AT" sz="1600" i="1" dirty="0"/>
              <a:t>„(...) der Begriff '</a:t>
            </a:r>
            <a:r>
              <a:rPr lang="de-AT" sz="1600" i="1" dirty="0" err="1"/>
              <a:t>Hate</a:t>
            </a:r>
            <a:r>
              <a:rPr lang="de-AT" sz="1600" i="1" dirty="0"/>
              <a:t> Speech' umfasst nach diesem Verständnis jegliche Ausdrucksformen, welche Rassismus, Fremdenfeindlichkeit, Antisemitismus oder andere Formen von Hass, die auf Intoleranz gründen, propagieren, dazu anstiften, sie fördern oder rechtfertigen, unter anderem Intoleranz, die sich in Form eines aggressiven Nationalismus und Ethnozentrismus, einer Diskriminierung und Feindseligkeit gegenüber Minderheiten und Menschen mit Migrations-hintergrund ausdrückt.“</a:t>
            </a:r>
            <a:endParaRPr lang="de-DE" sz="1600" i="1" dirty="0"/>
          </a:p>
          <a:p>
            <a:pPr>
              <a:lnSpc>
                <a:spcPct val="120000"/>
              </a:lnSpc>
            </a:pPr>
            <a:r>
              <a:rPr lang="de-DE" sz="1800" dirty="0"/>
              <a:t>Definition von </a:t>
            </a:r>
            <a:r>
              <a:rPr lang="de-DE" sz="1800" dirty="0">
                <a:hlinkClick r:id="rId2"/>
              </a:rPr>
              <a:t>www.no-hate-speech.de</a:t>
            </a:r>
            <a:r>
              <a:rPr lang="de-DE" sz="1800" dirty="0"/>
              <a:t> (Projekt des Europarats):</a:t>
            </a:r>
          </a:p>
          <a:p>
            <a:pPr lvl="1" algn="just">
              <a:lnSpc>
                <a:spcPct val="120000"/>
              </a:lnSpc>
              <a:buFont typeface="Symbol" panose="05050102010706020507" pitchFamily="18" charset="2"/>
              <a:buChar char="-"/>
            </a:pPr>
            <a:r>
              <a:rPr lang="de-AT" sz="1600" i="1" dirty="0"/>
              <a:t>„Als Hassrede bezeichnen wir sprachliche Handlungen gegen Einzelpersonen und/oder Gruppen mit dem Ziel der Abwertung oder Bedrohung aufgrund ihrer Zugehörigkeit zu einer benachteiligten Gruppe in der Gesellschaft. Die Person oder Gruppe muss dafür rein zahlenmäßig nicht in der Minderheit sein, andersherum sind Minderheiten-gruppen nicht automatisch benachteiligt. Beispiele für Hassrede sind für uns Sexismus, (antimuslimischer) Rassismus, Antisemitismus, Antiziganismus, Neonazismus, Klassismus (Diskriminierung der „niedrigeren“ Schichten), Ableismus (Diskriminierung von Menschen mit Behinderung), Homo- und Transphobie.“</a:t>
            </a:r>
            <a:endParaRPr lang="de-DE" sz="1600" i="1" dirty="0"/>
          </a:p>
          <a:p>
            <a:pPr marL="457200" lvl="1" indent="0">
              <a:lnSpc>
                <a:spcPct val="120000"/>
              </a:lnSpc>
              <a:buNone/>
            </a:pPr>
            <a:endParaRPr lang="de-AT" sz="1600" dirty="0"/>
          </a:p>
          <a:p>
            <a:pPr lvl="1">
              <a:lnSpc>
                <a:spcPct val="120000"/>
              </a:lnSpc>
            </a:pPr>
            <a:endParaRPr lang="de-DE" sz="1600" dirty="0"/>
          </a:p>
          <a:p>
            <a:pPr lvl="1">
              <a:lnSpc>
                <a:spcPct val="120000"/>
              </a:lnSpc>
            </a:pPr>
            <a:endParaRPr lang="de-DE" sz="1600" dirty="0"/>
          </a:p>
          <a:p>
            <a:pPr marL="457200" lvl="1" indent="0">
              <a:lnSpc>
                <a:spcPct val="120000"/>
              </a:lnSpc>
              <a:buNone/>
            </a:pPr>
            <a:endParaRPr lang="en-AT" sz="1600" dirty="0"/>
          </a:p>
        </p:txBody>
      </p:sp>
    </p:spTree>
    <p:extLst>
      <p:ext uri="{BB962C8B-B14F-4D97-AF65-F5344CB8AC3E}">
        <p14:creationId xmlns:p14="http://schemas.microsoft.com/office/powerpoint/2010/main" val="173126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4B429-C333-48B8-8AE2-0F24AAC26554}"/>
              </a:ext>
            </a:extLst>
          </p:cNvPr>
          <p:cNvSpPr>
            <a:spLocks noGrp="1"/>
          </p:cNvSpPr>
          <p:nvPr>
            <p:ph type="title"/>
          </p:nvPr>
        </p:nvSpPr>
        <p:spPr/>
        <p:txBody>
          <a:bodyPr/>
          <a:lstStyle/>
          <a:p>
            <a:pPr algn="ctr"/>
            <a:r>
              <a:rPr lang="de-DE" sz="4000" b="1" dirty="0">
                <a:solidFill>
                  <a:srgbClr val="3D6F60"/>
                </a:solidFill>
              </a:rPr>
              <a:t>Ermächtigungsdelikt </a:t>
            </a:r>
            <a:r>
              <a:rPr lang="de-DE" sz="4000" dirty="0">
                <a:solidFill>
                  <a:srgbClr val="3D6F60"/>
                </a:solidFill>
              </a:rPr>
              <a:t>- § 117 StGB</a:t>
            </a:r>
            <a:endParaRPr lang="en-AT" sz="4000" dirty="0">
              <a:solidFill>
                <a:srgbClr val="3D6F60"/>
              </a:solidFill>
            </a:endParaRPr>
          </a:p>
        </p:txBody>
      </p:sp>
      <p:sp>
        <p:nvSpPr>
          <p:cNvPr id="3" name="Inhaltsplatzhalter 2">
            <a:extLst>
              <a:ext uri="{FF2B5EF4-FFF2-40B4-BE49-F238E27FC236}">
                <a16:creationId xmlns:a16="http://schemas.microsoft.com/office/drawing/2014/main" id="{3EE4FF1D-F51A-4B46-960D-06C7AFE9C32A}"/>
              </a:ext>
            </a:extLst>
          </p:cNvPr>
          <p:cNvSpPr>
            <a:spLocks noGrp="1"/>
          </p:cNvSpPr>
          <p:nvPr>
            <p:ph idx="1"/>
          </p:nvPr>
        </p:nvSpPr>
        <p:spPr/>
        <p:txBody>
          <a:bodyPr>
            <a:normAutofit/>
          </a:bodyPr>
          <a:lstStyle/>
          <a:p>
            <a:r>
              <a:rPr lang="de-DE" sz="2000" b="1" dirty="0"/>
              <a:t>Abs 1</a:t>
            </a:r>
            <a:r>
              <a:rPr lang="de-DE" sz="2000" dirty="0"/>
              <a:t>: wenn bei §§ 111, 113, 115 das Opfer = </a:t>
            </a:r>
            <a:r>
              <a:rPr lang="de-AT" sz="2000" dirty="0"/>
              <a:t>Bundespräsident</a:t>
            </a:r>
            <a:r>
              <a:rPr lang="de-DE" sz="2000" dirty="0"/>
              <a:t>, </a:t>
            </a:r>
            <a:r>
              <a:rPr lang="de-AT" sz="2000" dirty="0"/>
              <a:t>Nationalrat</a:t>
            </a:r>
            <a:r>
              <a:rPr lang="de-DE" sz="2000" dirty="0"/>
              <a:t>, </a:t>
            </a:r>
            <a:r>
              <a:rPr lang="de-AT" sz="2000" dirty="0"/>
              <a:t>Bundesrat</a:t>
            </a:r>
            <a:r>
              <a:rPr lang="de-DE" sz="2000" dirty="0"/>
              <a:t>, </a:t>
            </a:r>
            <a:r>
              <a:rPr lang="de-AT" sz="2000" dirty="0"/>
              <a:t>Bundesversammlung, Landtag, Bundesheer oder Behörde → kein Privatanklagedelikt, sondern </a:t>
            </a:r>
            <a:r>
              <a:rPr lang="de-AT" sz="2000" dirty="0" err="1"/>
              <a:t>StA</a:t>
            </a:r>
            <a:r>
              <a:rPr lang="de-AT" sz="2000" dirty="0"/>
              <a:t> ermittelt, Ermächtigung des Opfers ist einzuholen</a:t>
            </a:r>
          </a:p>
          <a:p>
            <a:r>
              <a:rPr lang="de-AT" sz="2000" b="1" dirty="0"/>
              <a:t>Abs 2</a:t>
            </a:r>
            <a:r>
              <a:rPr lang="de-AT" sz="2000" dirty="0"/>
              <a:t>: gilt auch für Opfer = Beamter oder Seelsorger während der Ausübung des Amtes/Dienstes</a:t>
            </a:r>
          </a:p>
          <a:p>
            <a:r>
              <a:rPr lang="de-AT" sz="2000" dirty="0"/>
              <a:t>Fälle: Ermittlung wegen Beschimpfung von BMJ Dr. </a:t>
            </a:r>
            <a:r>
              <a:rPr lang="de-AT" sz="2000" dirty="0" err="1"/>
              <a:t>Zadić</a:t>
            </a:r>
            <a:r>
              <a:rPr lang="de-AT" sz="2000" dirty="0"/>
              <a:t> bei Amtsantritt; Strafverfahren wegen Beleidung von BK Kurz </a:t>
            </a:r>
            <a:endParaRPr lang="en-AT" sz="2000" dirty="0"/>
          </a:p>
        </p:txBody>
      </p:sp>
    </p:spTree>
    <p:extLst>
      <p:ext uri="{BB962C8B-B14F-4D97-AF65-F5344CB8AC3E}">
        <p14:creationId xmlns:p14="http://schemas.microsoft.com/office/powerpoint/2010/main" val="756974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8DF1C-C336-4D80-A241-587B148D9A04}"/>
              </a:ext>
            </a:extLst>
          </p:cNvPr>
          <p:cNvSpPr>
            <a:spLocks noGrp="1"/>
          </p:cNvSpPr>
          <p:nvPr>
            <p:ph type="title"/>
          </p:nvPr>
        </p:nvSpPr>
        <p:spPr/>
        <p:txBody>
          <a:bodyPr/>
          <a:lstStyle/>
          <a:p>
            <a:pPr algn="ctr"/>
            <a:r>
              <a:rPr lang="de-DE" sz="4000" b="1" dirty="0">
                <a:solidFill>
                  <a:srgbClr val="3D6F60"/>
                </a:solidFill>
              </a:rPr>
              <a:t>Ermächtigungsdelikt </a:t>
            </a:r>
            <a:r>
              <a:rPr lang="de-DE" sz="4000" dirty="0">
                <a:solidFill>
                  <a:srgbClr val="3D6F60"/>
                </a:solidFill>
              </a:rPr>
              <a:t>- § 117 StGB</a:t>
            </a:r>
            <a:endParaRPr lang="en-AT" sz="4000" dirty="0">
              <a:solidFill>
                <a:srgbClr val="3D6F60"/>
              </a:solidFill>
            </a:endParaRPr>
          </a:p>
        </p:txBody>
      </p:sp>
      <p:sp>
        <p:nvSpPr>
          <p:cNvPr id="3" name="Inhaltsplatzhalter 2">
            <a:extLst>
              <a:ext uri="{FF2B5EF4-FFF2-40B4-BE49-F238E27FC236}">
                <a16:creationId xmlns:a16="http://schemas.microsoft.com/office/drawing/2014/main" id="{5CC5E9FF-6BA4-4D0C-9EB2-41CA770FA7C5}"/>
              </a:ext>
            </a:extLst>
          </p:cNvPr>
          <p:cNvSpPr>
            <a:spLocks noGrp="1"/>
          </p:cNvSpPr>
          <p:nvPr>
            <p:ph idx="1"/>
          </p:nvPr>
        </p:nvSpPr>
        <p:spPr/>
        <p:txBody>
          <a:bodyPr>
            <a:normAutofit fontScale="70000" lnSpcReduction="20000"/>
          </a:bodyPr>
          <a:lstStyle/>
          <a:p>
            <a:r>
              <a:rPr lang="de-DE" b="1" dirty="0"/>
              <a:t>Abs 3</a:t>
            </a:r>
            <a:r>
              <a:rPr lang="de-DE" dirty="0"/>
              <a:t>:</a:t>
            </a:r>
          </a:p>
          <a:p>
            <a:pPr lvl="1">
              <a:buFont typeface="Symbol" panose="05050102010706020507" pitchFamily="18" charset="2"/>
              <a:buChar char="-"/>
            </a:pPr>
            <a:r>
              <a:rPr lang="de-DE" i="1" dirty="0"/>
              <a:t>„</a:t>
            </a:r>
            <a:r>
              <a:rPr lang="de-AT" i="1" dirty="0"/>
              <a:t>Der Täter ist wegen einer im § 115 mit Strafe bedrohten Handlung mit </a:t>
            </a:r>
            <a:r>
              <a:rPr lang="de-AT" i="1" u="sng" dirty="0"/>
              <a:t>Ermächtigung</a:t>
            </a:r>
            <a:r>
              <a:rPr lang="de-AT" i="1" dirty="0"/>
              <a:t> des Verletzten von der Staatsanwaltschaft zu verfolgen, wenn sich die Tat gegen den Verletzten </a:t>
            </a:r>
            <a:r>
              <a:rPr lang="de-AT" i="1" u="sng" dirty="0"/>
              <a:t>wegen seiner Zugehörigkeit</a:t>
            </a:r>
            <a:r>
              <a:rPr lang="de-AT" i="1" dirty="0"/>
              <a:t> zu einer der im § 283 Abs. 1 bezeichneten Gruppen richtet und entweder in einer </a:t>
            </a:r>
            <a:r>
              <a:rPr lang="de-AT" i="1" dirty="0" err="1"/>
              <a:t>Mißhandlung</a:t>
            </a:r>
            <a:r>
              <a:rPr lang="de-AT" i="1" dirty="0"/>
              <a:t> oder Bedrohung mit einer </a:t>
            </a:r>
            <a:r>
              <a:rPr lang="de-AT" i="1" dirty="0" err="1"/>
              <a:t>Mißhandlung</a:t>
            </a:r>
            <a:r>
              <a:rPr lang="de-AT" i="1" dirty="0"/>
              <a:t> oder in einer Beschimpfung oder Verspottung besteht, die geeignet ist, den Verletzten in der öffentlichen Meinung verächtlich zu machen oder herabzusetzen.“</a:t>
            </a:r>
            <a:endParaRPr lang="de-DE" i="1" dirty="0"/>
          </a:p>
          <a:p>
            <a:r>
              <a:rPr lang="de-DE" dirty="0"/>
              <a:t>Korrespondierend dazu </a:t>
            </a:r>
            <a:r>
              <a:rPr lang="de-DE" b="1" dirty="0"/>
              <a:t>§ 283 Abs 1 Z 2 StGB</a:t>
            </a:r>
            <a:r>
              <a:rPr lang="de-DE" dirty="0"/>
              <a:t>:</a:t>
            </a:r>
          </a:p>
          <a:p>
            <a:pPr lvl="1">
              <a:buFont typeface="Symbol" panose="05050102010706020507" pitchFamily="18" charset="2"/>
              <a:buChar char="-"/>
            </a:pPr>
            <a:r>
              <a:rPr lang="de-AT" i="1" dirty="0"/>
              <a:t>„Wer öffentlich auf eine Weise, dass es vielen Menschen zugänglich wird, eine der in Z 1 bezeichneten </a:t>
            </a:r>
            <a:r>
              <a:rPr lang="de-AT" i="1" u="sng" dirty="0"/>
              <a:t>Gruppen oder eine Person wegen der Zugehörigkeit </a:t>
            </a:r>
            <a:r>
              <a:rPr lang="de-AT" i="1" dirty="0"/>
              <a:t>zu einer solchen Gruppe in der </a:t>
            </a:r>
            <a:r>
              <a:rPr lang="de-AT" i="1" u="sng" dirty="0"/>
              <a:t>Absicht, die Menschenwürde </a:t>
            </a:r>
            <a:r>
              <a:rPr lang="de-AT" i="1" dirty="0"/>
              <a:t>der Mitglieder der Gruppe oder der Person zu verletzen, in einer Weise beschimpft, die geeignet ist, die Gruppe oder Person in der öffentlichen Meinung verächtlich zu machen oder herabzusetzen, […]“</a:t>
            </a:r>
            <a:endParaRPr lang="en-AT" i="1" dirty="0"/>
          </a:p>
        </p:txBody>
      </p:sp>
    </p:spTree>
    <p:extLst>
      <p:ext uri="{BB962C8B-B14F-4D97-AF65-F5344CB8AC3E}">
        <p14:creationId xmlns:p14="http://schemas.microsoft.com/office/powerpoint/2010/main" val="1234127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4EC6B-42B7-48C4-9E4C-77C20A7C7FA4}"/>
              </a:ext>
            </a:extLst>
          </p:cNvPr>
          <p:cNvSpPr>
            <a:spLocks noGrp="1"/>
          </p:cNvSpPr>
          <p:nvPr>
            <p:ph type="title"/>
          </p:nvPr>
        </p:nvSpPr>
        <p:spPr/>
        <p:txBody>
          <a:bodyPr>
            <a:normAutofit/>
          </a:bodyPr>
          <a:lstStyle/>
          <a:p>
            <a:pPr algn="ctr"/>
            <a:r>
              <a:rPr lang="de-DE" sz="4000" b="1" dirty="0">
                <a:solidFill>
                  <a:srgbClr val="3D6F60"/>
                </a:solidFill>
              </a:rPr>
              <a:t>Medienrechtlicher Persönlichkeitsschutz</a:t>
            </a:r>
          </a:p>
        </p:txBody>
      </p:sp>
      <p:sp>
        <p:nvSpPr>
          <p:cNvPr id="3" name="Inhaltsplatzhalter 2">
            <a:extLst>
              <a:ext uri="{FF2B5EF4-FFF2-40B4-BE49-F238E27FC236}">
                <a16:creationId xmlns:a16="http://schemas.microsoft.com/office/drawing/2014/main" id="{08EA1372-0BB8-4329-91A1-E6B97476F28B}"/>
              </a:ext>
            </a:extLst>
          </p:cNvPr>
          <p:cNvSpPr>
            <a:spLocks noGrp="1"/>
          </p:cNvSpPr>
          <p:nvPr>
            <p:ph idx="1"/>
          </p:nvPr>
        </p:nvSpPr>
        <p:spPr/>
        <p:txBody>
          <a:bodyPr>
            <a:normAutofit/>
          </a:bodyPr>
          <a:lstStyle/>
          <a:p>
            <a:r>
              <a:rPr lang="de-AT" sz="2000" b="1" dirty="0"/>
              <a:t>§ 6 </a:t>
            </a:r>
            <a:r>
              <a:rPr lang="de-AT" sz="2000" b="1" dirty="0" err="1"/>
              <a:t>MedienG</a:t>
            </a:r>
            <a:r>
              <a:rPr lang="de-AT" sz="2000" b="1" dirty="0"/>
              <a:t> </a:t>
            </a:r>
            <a:r>
              <a:rPr lang="de-AT" sz="2000" dirty="0"/>
              <a:t>Üble Nachrede, Beschimpfung, Verspottung und Verleumdung</a:t>
            </a:r>
          </a:p>
          <a:p>
            <a:r>
              <a:rPr lang="de-AT" sz="2000" b="1" dirty="0"/>
              <a:t>§ 7 </a:t>
            </a:r>
            <a:r>
              <a:rPr lang="de-AT" sz="2000" b="1" dirty="0" err="1"/>
              <a:t>MedienG</a:t>
            </a:r>
            <a:r>
              <a:rPr lang="de-AT" sz="2000" b="1" dirty="0"/>
              <a:t> </a:t>
            </a:r>
            <a:r>
              <a:rPr lang="de-AT" sz="2000" dirty="0"/>
              <a:t>Verletzung des höchstpersönlichen Lebensbereichs</a:t>
            </a:r>
          </a:p>
          <a:p>
            <a:r>
              <a:rPr lang="de-AT" sz="2000" b="1" dirty="0"/>
              <a:t>§ 7a </a:t>
            </a:r>
            <a:r>
              <a:rPr lang="de-AT" sz="2000" b="1" dirty="0" err="1"/>
              <a:t>MedienG</a:t>
            </a:r>
            <a:r>
              <a:rPr lang="de-AT" sz="2000" b="1" dirty="0"/>
              <a:t> </a:t>
            </a:r>
            <a:r>
              <a:rPr lang="de-AT" sz="2000" dirty="0"/>
              <a:t>Schutz vor Bekanntgabe der Identität in besonderen Fällen </a:t>
            </a:r>
          </a:p>
          <a:p>
            <a:r>
              <a:rPr lang="de-AT" sz="2000" b="1" dirty="0"/>
              <a:t>§ 7b </a:t>
            </a:r>
            <a:r>
              <a:rPr lang="de-AT" sz="2000" b="1" dirty="0" err="1"/>
              <a:t>MedienG</a:t>
            </a:r>
            <a:r>
              <a:rPr lang="de-AT" sz="2000" b="1" dirty="0"/>
              <a:t> </a:t>
            </a:r>
            <a:r>
              <a:rPr lang="de-AT" sz="2000" dirty="0"/>
              <a:t>Schutz der Unschuldsvermutung</a:t>
            </a:r>
          </a:p>
          <a:p>
            <a:endParaRPr lang="de-DE" sz="2000" dirty="0"/>
          </a:p>
          <a:p>
            <a:pPr marL="0" indent="0">
              <a:buNone/>
            </a:pPr>
            <a:r>
              <a:rPr lang="de-AT" sz="2000" b="1" dirty="0">
                <a:sym typeface="Wingdings"/>
              </a:rPr>
              <a:t> </a:t>
            </a:r>
            <a:r>
              <a:rPr lang="de-DE" sz="2000" b="1" dirty="0"/>
              <a:t>Anspruch auf Entschädigung gegen </a:t>
            </a:r>
            <a:r>
              <a:rPr lang="de-DE" sz="2000" b="1" dirty="0" err="1"/>
              <a:t>Medieninhaber:In</a:t>
            </a:r>
            <a:endParaRPr lang="de-DE" sz="2000" dirty="0"/>
          </a:p>
        </p:txBody>
      </p:sp>
    </p:spTree>
    <p:extLst>
      <p:ext uri="{BB962C8B-B14F-4D97-AF65-F5344CB8AC3E}">
        <p14:creationId xmlns:p14="http://schemas.microsoft.com/office/powerpoint/2010/main" val="3523132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BCE4B-0CFD-4F11-981D-A2BCFDA7DE4F}"/>
              </a:ext>
            </a:extLst>
          </p:cNvPr>
          <p:cNvSpPr>
            <a:spLocks noGrp="1"/>
          </p:cNvSpPr>
          <p:nvPr>
            <p:ph type="title"/>
          </p:nvPr>
        </p:nvSpPr>
        <p:spPr/>
        <p:txBody>
          <a:bodyPr>
            <a:normAutofit fontScale="90000"/>
          </a:bodyPr>
          <a:lstStyle/>
          <a:p>
            <a:pPr algn="ctr"/>
            <a:r>
              <a:rPr lang="de-AT" sz="4000" b="1" dirty="0">
                <a:solidFill>
                  <a:srgbClr val="92D050"/>
                </a:solidFill>
              </a:rPr>
              <a:t/>
            </a:r>
            <a:br>
              <a:rPr lang="de-AT" sz="4000" b="1" dirty="0">
                <a:solidFill>
                  <a:srgbClr val="92D050"/>
                </a:solidFill>
              </a:rPr>
            </a:br>
            <a:r>
              <a:rPr lang="de-AT" b="1" dirty="0">
                <a:solidFill>
                  <a:srgbClr val="3D6F60"/>
                </a:solidFill>
              </a:rPr>
              <a:t>Schutz vor Bekanntgabe der Identität in besonderen Fällen </a:t>
            </a:r>
            <a:r>
              <a:rPr lang="de-AT" dirty="0">
                <a:solidFill>
                  <a:srgbClr val="3D6F60"/>
                </a:solidFill>
              </a:rPr>
              <a:t>- § 7a </a:t>
            </a:r>
            <a:r>
              <a:rPr lang="de-AT" dirty="0" err="1">
                <a:solidFill>
                  <a:srgbClr val="3D6F60"/>
                </a:solidFill>
              </a:rPr>
              <a:t>MedienG</a:t>
            </a:r>
            <a:r>
              <a:rPr lang="de-AT" dirty="0">
                <a:solidFill>
                  <a:srgbClr val="3D6F60"/>
                </a:solidFill>
              </a:rPr>
              <a:t> </a:t>
            </a:r>
            <a:r>
              <a:rPr lang="de-AT" sz="4000" b="1" dirty="0">
                <a:solidFill>
                  <a:srgbClr val="92D050"/>
                </a:solidFill>
              </a:rPr>
              <a:t/>
            </a:r>
            <a:br>
              <a:rPr lang="de-AT" sz="4000" b="1" dirty="0">
                <a:solidFill>
                  <a:srgbClr val="92D050"/>
                </a:solidFill>
              </a:rPr>
            </a:br>
            <a:endParaRPr lang="de-DE" sz="4000" b="1" dirty="0">
              <a:solidFill>
                <a:srgbClr val="92D050"/>
              </a:solidFill>
            </a:endParaRPr>
          </a:p>
        </p:txBody>
      </p:sp>
      <p:sp>
        <p:nvSpPr>
          <p:cNvPr id="3" name="Inhaltsplatzhalter 2">
            <a:extLst>
              <a:ext uri="{FF2B5EF4-FFF2-40B4-BE49-F238E27FC236}">
                <a16:creationId xmlns:a16="http://schemas.microsoft.com/office/drawing/2014/main" id="{0A9C9E84-A3C4-41DC-8DCE-669CC8088242}"/>
              </a:ext>
            </a:extLst>
          </p:cNvPr>
          <p:cNvSpPr>
            <a:spLocks noGrp="1"/>
          </p:cNvSpPr>
          <p:nvPr>
            <p:ph idx="1"/>
          </p:nvPr>
        </p:nvSpPr>
        <p:spPr>
          <a:xfrm>
            <a:off x="838200" y="2141537"/>
            <a:ext cx="10515600" cy="4351338"/>
          </a:xfrm>
        </p:spPr>
        <p:txBody>
          <a:bodyPr>
            <a:normAutofit/>
          </a:bodyPr>
          <a:lstStyle/>
          <a:p>
            <a:r>
              <a:rPr lang="de-DE" sz="2000" dirty="0"/>
              <a:t>Identifizierende Berichterstattung</a:t>
            </a:r>
          </a:p>
          <a:p>
            <a:r>
              <a:rPr lang="de-DE" sz="2000" dirty="0"/>
              <a:t>Schutzwürdige Interessen verletzt</a:t>
            </a:r>
          </a:p>
          <a:p>
            <a:r>
              <a:rPr lang="de-DE" sz="2000" dirty="0"/>
              <a:t>Außer bei </a:t>
            </a:r>
            <a:r>
              <a:rPr lang="de-DE" sz="2000" b="1" dirty="0"/>
              <a:t>überwiegendem Veröffentlichungsinteresse</a:t>
            </a:r>
            <a:r>
              <a:rPr lang="de-DE" sz="2000" dirty="0"/>
              <a:t> an der Identität wegen</a:t>
            </a:r>
          </a:p>
          <a:p>
            <a:pPr lvl="1">
              <a:buFont typeface="Symbol" panose="05050102010706020507" pitchFamily="18" charset="2"/>
              <a:buChar char="-"/>
            </a:pPr>
            <a:r>
              <a:rPr lang="de-DE" sz="1800" dirty="0"/>
              <a:t>Stellung des Betroffenen in der Öffentlichkeit</a:t>
            </a:r>
          </a:p>
          <a:p>
            <a:pPr lvl="1">
              <a:buFont typeface="Symbol" panose="05050102010706020507" pitchFamily="18" charset="2"/>
              <a:buChar char="-"/>
            </a:pPr>
            <a:r>
              <a:rPr lang="de-DE" sz="1800" dirty="0"/>
              <a:t>sonstiger Zusammenhang mit dem öffentlichen Leben</a:t>
            </a:r>
          </a:p>
          <a:p>
            <a:pPr lvl="1">
              <a:buFont typeface="Symbol" panose="05050102010706020507" pitchFamily="18" charset="2"/>
              <a:buChar char="-"/>
            </a:pPr>
            <a:r>
              <a:rPr lang="de-DE" sz="1800" dirty="0"/>
              <a:t>aus sonstigen Gründen</a:t>
            </a:r>
          </a:p>
        </p:txBody>
      </p:sp>
    </p:spTree>
    <p:extLst>
      <p:ext uri="{BB962C8B-B14F-4D97-AF65-F5344CB8AC3E}">
        <p14:creationId xmlns:p14="http://schemas.microsoft.com/office/powerpoint/2010/main" val="338668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5F128-63ED-4E7A-8334-7FB18B62A03F}"/>
              </a:ext>
            </a:extLst>
          </p:cNvPr>
          <p:cNvSpPr>
            <a:spLocks noGrp="1"/>
          </p:cNvSpPr>
          <p:nvPr>
            <p:ph type="title"/>
          </p:nvPr>
        </p:nvSpPr>
        <p:spPr/>
        <p:txBody>
          <a:bodyPr>
            <a:normAutofit/>
          </a:bodyPr>
          <a:lstStyle/>
          <a:p>
            <a:pPr algn="ctr"/>
            <a:r>
              <a:rPr lang="de-DE" sz="4000" b="1" dirty="0">
                <a:solidFill>
                  <a:srgbClr val="3D6F60"/>
                </a:solidFill>
              </a:rPr>
              <a:t>Geschützter Personenkreis</a:t>
            </a:r>
          </a:p>
        </p:txBody>
      </p:sp>
      <p:sp>
        <p:nvSpPr>
          <p:cNvPr id="3" name="Inhaltsplatzhalter 2">
            <a:extLst>
              <a:ext uri="{FF2B5EF4-FFF2-40B4-BE49-F238E27FC236}">
                <a16:creationId xmlns:a16="http://schemas.microsoft.com/office/drawing/2014/main" id="{B2D8DE7E-BC9A-4AA5-ADF0-25C1060F4352}"/>
              </a:ext>
            </a:extLst>
          </p:cNvPr>
          <p:cNvSpPr>
            <a:spLocks noGrp="1"/>
          </p:cNvSpPr>
          <p:nvPr>
            <p:ph idx="1"/>
          </p:nvPr>
        </p:nvSpPr>
        <p:spPr>
          <a:xfrm>
            <a:off x="838200" y="1825625"/>
            <a:ext cx="10515600" cy="4351338"/>
          </a:xfrm>
        </p:spPr>
        <p:txBody>
          <a:bodyPr>
            <a:normAutofit/>
          </a:bodyPr>
          <a:lstStyle/>
          <a:p>
            <a:r>
              <a:rPr lang="de-DE" sz="2000" b="1" dirty="0"/>
              <a:t>Opfer</a:t>
            </a:r>
            <a:r>
              <a:rPr lang="de-DE" sz="2000" dirty="0"/>
              <a:t> (</a:t>
            </a:r>
            <a:r>
              <a:rPr lang="de-DE" sz="2000" b="1" dirty="0"/>
              <a:t>Z 1</a:t>
            </a:r>
            <a:r>
              <a:rPr lang="de-DE" sz="2000" dirty="0"/>
              <a:t>)</a:t>
            </a:r>
          </a:p>
          <a:p>
            <a:pPr lvl="1">
              <a:buFont typeface="Symbol" panose="05050102010706020507" pitchFamily="18" charset="2"/>
              <a:buChar char="-"/>
            </a:pPr>
            <a:r>
              <a:rPr lang="de-DE" sz="1800" dirty="0"/>
              <a:t>Mensch (nicht jur. P.), dessen Rechte durch einen </a:t>
            </a:r>
            <a:r>
              <a:rPr lang="de-DE" sz="1800" u="sng" dirty="0"/>
              <a:t>Straftatbestand</a:t>
            </a:r>
            <a:r>
              <a:rPr lang="de-DE" sz="1800" dirty="0"/>
              <a:t> geschützt werden</a:t>
            </a:r>
          </a:p>
          <a:p>
            <a:r>
              <a:rPr lang="de-DE" sz="2000" b="1" dirty="0"/>
              <a:t>Verdächtiger </a:t>
            </a:r>
            <a:r>
              <a:rPr lang="de-DE" sz="2000" dirty="0"/>
              <a:t>(</a:t>
            </a:r>
            <a:r>
              <a:rPr lang="de-DE" sz="2000" b="1" dirty="0"/>
              <a:t>Z 2</a:t>
            </a:r>
            <a:r>
              <a:rPr lang="de-DE" sz="2000" dirty="0"/>
              <a:t>)</a:t>
            </a:r>
          </a:p>
          <a:p>
            <a:pPr lvl="1">
              <a:buFont typeface="Symbol" panose="05050102010706020507" pitchFamily="18" charset="2"/>
              <a:buChar char="-"/>
            </a:pPr>
            <a:r>
              <a:rPr lang="de-DE" sz="1800" dirty="0"/>
              <a:t>gegen den sich ein Tatverdacht richtet; Verdächtigung durch Medien reicht (unabhängig von polizeilichem oder gerichtlichem Verfahren)</a:t>
            </a:r>
          </a:p>
          <a:p>
            <a:r>
              <a:rPr lang="de-DE" sz="2000" b="1" dirty="0"/>
              <a:t>Täter</a:t>
            </a:r>
            <a:r>
              <a:rPr lang="de-DE" sz="2000" dirty="0"/>
              <a:t> ist wer (auch nicht) rechtskräftig verurteilt wurde</a:t>
            </a:r>
          </a:p>
        </p:txBody>
      </p:sp>
      <p:sp>
        <p:nvSpPr>
          <p:cNvPr id="4" name="Band: nach oben gekippt 3">
            <a:extLst>
              <a:ext uri="{FF2B5EF4-FFF2-40B4-BE49-F238E27FC236}">
                <a16:creationId xmlns:a16="http://schemas.microsoft.com/office/drawing/2014/main" id="{81D073EC-E5C8-4C79-BC53-EFFA190B983F}"/>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Hass-im-Netz-Paket</a:t>
            </a:r>
            <a:endParaRPr kumimoji="0" lang="en-A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37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5F128-63ED-4E7A-8334-7FB18B62A03F}"/>
              </a:ext>
            </a:extLst>
          </p:cNvPr>
          <p:cNvSpPr>
            <a:spLocks noGrp="1"/>
          </p:cNvSpPr>
          <p:nvPr>
            <p:ph type="title"/>
          </p:nvPr>
        </p:nvSpPr>
        <p:spPr/>
        <p:txBody>
          <a:bodyPr>
            <a:normAutofit/>
          </a:bodyPr>
          <a:lstStyle/>
          <a:p>
            <a:pPr algn="ctr"/>
            <a:r>
              <a:rPr lang="de-DE" sz="4000" b="1" dirty="0">
                <a:solidFill>
                  <a:srgbClr val="3D6F60"/>
                </a:solidFill>
              </a:rPr>
              <a:t>Geschützter Personenkreis</a:t>
            </a:r>
          </a:p>
        </p:txBody>
      </p:sp>
      <p:sp>
        <p:nvSpPr>
          <p:cNvPr id="3" name="Inhaltsplatzhalter 2">
            <a:extLst>
              <a:ext uri="{FF2B5EF4-FFF2-40B4-BE49-F238E27FC236}">
                <a16:creationId xmlns:a16="http://schemas.microsoft.com/office/drawing/2014/main" id="{B2D8DE7E-BC9A-4AA5-ADF0-25C1060F4352}"/>
              </a:ext>
            </a:extLst>
          </p:cNvPr>
          <p:cNvSpPr>
            <a:spLocks noGrp="1"/>
          </p:cNvSpPr>
          <p:nvPr>
            <p:ph idx="1"/>
          </p:nvPr>
        </p:nvSpPr>
        <p:spPr>
          <a:xfrm>
            <a:off x="825899" y="1690688"/>
            <a:ext cx="10515600" cy="4351338"/>
          </a:xfrm>
        </p:spPr>
        <p:txBody>
          <a:bodyPr>
            <a:normAutofit/>
          </a:bodyPr>
          <a:lstStyle/>
          <a:p>
            <a:r>
              <a:rPr lang="de-DE" sz="2000" dirty="0"/>
              <a:t>NEU: auch </a:t>
            </a:r>
            <a:r>
              <a:rPr lang="de-DE" sz="2000" b="1" dirty="0"/>
              <a:t>Angehörige</a:t>
            </a:r>
            <a:r>
              <a:rPr lang="de-DE" sz="2000" dirty="0"/>
              <a:t> von Opfern und </a:t>
            </a:r>
            <a:r>
              <a:rPr lang="de-DE" sz="2000" b="1" dirty="0"/>
              <a:t>Zeugen</a:t>
            </a:r>
          </a:p>
          <a:p>
            <a:endParaRPr lang="de-DE" dirty="0"/>
          </a:p>
        </p:txBody>
      </p:sp>
      <p:pic>
        <p:nvPicPr>
          <p:cNvPr id="10" name="Grafik 9">
            <a:extLst>
              <a:ext uri="{FF2B5EF4-FFF2-40B4-BE49-F238E27FC236}">
                <a16:creationId xmlns:a16="http://schemas.microsoft.com/office/drawing/2014/main" id="{C7ED159F-1A7E-47A5-B347-C4D42C38FA91}"/>
              </a:ext>
            </a:extLst>
          </p:cNvPr>
          <p:cNvPicPr>
            <a:picLocks noChangeAspect="1"/>
          </p:cNvPicPr>
          <p:nvPr/>
        </p:nvPicPr>
        <p:blipFill>
          <a:blip r:embed="rId3"/>
          <a:stretch>
            <a:fillRect/>
          </a:stretch>
        </p:blipFill>
        <p:spPr>
          <a:xfrm>
            <a:off x="637628" y="2321534"/>
            <a:ext cx="10656693" cy="3164865"/>
          </a:xfrm>
          <a:prstGeom prst="rect">
            <a:avLst/>
          </a:prstGeom>
        </p:spPr>
      </p:pic>
      <p:sp>
        <p:nvSpPr>
          <p:cNvPr id="4" name="Band: nach oben gekippt 3">
            <a:extLst>
              <a:ext uri="{FF2B5EF4-FFF2-40B4-BE49-F238E27FC236}">
                <a16:creationId xmlns:a16="http://schemas.microsoft.com/office/drawing/2014/main" id="{81D073EC-E5C8-4C79-BC53-EFFA190B983F}"/>
              </a:ext>
            </a:extLst>
          </p:cNvPr>
          <p:cNvSpPr/>
          <p:nvPr/>
        </p:nvSpPr>
        <p:spPr>
          <a:xfrm rot="1013690">
            <a:off x="82080" y="5626902"/>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Hass-im-Netz-Paket</a:t>
            </a:r>
            <a:endParaRPr kumimoji="0" lang="en-A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691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6220E-F2B0-4FA8-9763-95912822F322}"/>
              </a:ext>
            </a:extLst>
          </p:cNvPr>
          <p:cNvSpPr>
            <a:spLocks noGrp="1"/>
          </p:cNvSpPr>
          <p:nvPr>
            <p:ph type="title"/>
          </p:nvPr>
        </p:nvSpPr>
        <p:spPr>
          <a:xfrm>
            <a:off x="838200" y="315698"/>
            <a:ext cx="10515600" cy="1325563"/>
          </a:xfrm>
        </p:spPr>
        <p:txBody>
          <a:bodyPr>
            <a:normAutofit/>
          </a:bodyPr>
          <a:lstStyle/>
          <a:p>
            <a:pPr algn="ctr"/>
            <a:r>
              <a:rPr lang="de-DE" sz="4000" b="1" dirty="0">
                <a:solidFill>
                  <a:srgbClr val="3D6F60"/>
                </a:solidFill>
              </a:rPr>
              <a:t>Höhe der Entschädigungen – alte Rechtslage</a:t>
            </a:r>
            <a:endParaRPr lang="de-DE" sz="4000" dirty="0">
              <a:solidFill>
                <a:srgbClr val="3D6F60"/>
              </a:solidFill>
            </a:endParaRPr>
          </a:p>
        </p:txBody>
      </p:sp>
      <p:sp>
        <p:nvSpPr>
          <p:cNvPr id="3" name="Inhaltsplatzhalter 2">
            <a:extLst>
              <a:ext uri="{FF2B5EF4-FFF2-40B4-BE49-F238E27FC236}">
                <a16:creationId xmlns:a16="http://schemas.microsoft.com/office/drawing/2014/main" id="{ECA4E641-BB99-4423-97C6-B54F1ABC1C84}"/>
              </a:ext>
            </a:extLst>
          </p:cNvPr>
          <p:cNvSpPr>
            <a:spLocks noGrp="1"/>
          </p:cNvSpPr>
          <p:nvPr>
            <p:ph idx="1"/>
          </p:nvPr>
        </p:nvSpPr>
        <p:spPr/>
        <p:txBody>
          <a:bodyPr>
            <a:normAutofit/>
          </a:bodyPr>
          <a:lstStyle/>
          <a:p>
            <a:r>
              <a:rPr lang="de-DE" sz="2000" dirty="0"/>
              <a:t>§ 6 MedienG: max. € 20.000,00</a:t>
            </a:r>
          </a:p>
          <a:p>
            <a:pPr lvl="1">
              <a:buFont typeface="Symbol" panose="05050102010706020507" pitchFamily="18" charset="2"/>
              <a:buChar char="-"/>
            </a:pPr>
            <a:r>
              <a:rPr lang="de-DE" sz="1800" dirty="0"/>
              <a:t>Verleumdung oder besonders schwerwiegende Auswirkungen einer üblen Nachrede: € 50.000,00</a:t>
            </a:r>
          </a:p>
          <a:p>
            <a:r>
              <a:rPr lang="de-DE" sz="2000" dirty="0"/>
              <a:t>§§ 7, 7a, 7b MedienG: max. € 20.000,00</a:t>
            </a:r>
          </a:p>
          <a:p>
            <a:r>
              <a:rPr lang="de-DE" sz="2000" dirty="0"/>
              <a:t>§ 7c MedienG: max. € 50.000,00 </a:t>
            </a:r>
          </a:p>
          <a:p>
            <a:pPr lvl="1">
              <a:buFont typeface="Symbol" panose="05050102010706020507" pitchFamily="18" charset="2"/>
              <a:buChar char="-"/>
            </a:pPr>
            <a:r>
              <a:rPr lang="de-DE" sz="1800" dirty="0"/>
              <a:t>geeignet, die wirtschaftliche Existenz oder die gesellschaftliche Stellung des Betroffenen zu vernichten, € 100.000,00</a:t>
            </a:r>
          </a:p>
        </p:txBody>
      </p:sp>
    </p:spTree>
    <p:extLst>
      <p:ext uri="{BB962C8B-B14F-4D97-AF65-F5344CB8AC3E}">
        <p14:creationId xmlns:p14="http://schemas.microsoft.com/office/powerpoint/2010/main" val="621728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6220E-F2B0-4FA8-9763-95912822F322}"/>
              </a:ext>
            </a:extLst>
          </p:cNvPr>
          <p:cNvSpPr>
            <a:spLocks noGrp="1"/>
          </p:cNvSpPr>
          <p:nvPr>
            <p:ph type="title"/>
          </p:nvPr>
        </p:nvSpPr>
        <p:spPr>
          <a:xfrm>
            <a:off x="838200" y="315698"/>
            <a:ext cx="10515600" cy="1325563"/>
          </a:xfrm>
        </p:spPr>
        <p:txBody>
          <a:bodyPr>
            <a:normAutofit/>
          </a:bodyPr>
          <a:lstStyle/>
          <a:p>
            <a:pPr algn="ctr"/>
            <a:r>
              <a:rPr lang="de-DE" sz="4000" b="1" dirty="0">
                <a:solidFill>
                  <a:srgbClr val="3D6F60"/>
                </a:solidFill>
              </a:rPr>
              <a:t>Höhe der Entschädigungen – neue Rechtslage</a:t>
            </a:r>
            <a:endParaRPr lang="de-DE" sz="4000" dirty="0">
              <a:solidFill>
                <a:srgbClr val="3D6F60"/>
              </a:solidFill>
            </a:endParaRPr>
          </a:p>
        </p:txBody>
      </p:sp>
      <p:sp>
        <p:nvSpPr>
          <p:cNvPr id="3" name="Inhaltsplatzhalter 2">
            <a:extLst>
              <a:ext uri="{FF2B5EF4-FFF2-40B4-BE49-F238E27FC236}">
                <a16:creationId xmlns:a16="http://schemas.microsoft.com/office/drawing/2014/main" id="{ECA4E641-BB99-4423-97C6-B54F1ABC1C84}"/>
              </a:ext>
            </a:extLst>
          </p:cNvPr>
          <p:cNvSpPr>
            <a:spLocks noGrp="1"/>
          </p:cNvSpPr>
          <p:nvPr>
            <p:ph idx="1"/>
          </p:nvPr>
        </p:nvSpPr>
        <p:spPr/>
        <p:txBody>
          <a:bodyPr>
            <a:normAutofit/>
          </a:bodyPr>
          <a:lstStyle/>
          <a:p>
            <a:pPr marL="0" indent="0">
              <a:buNone/>
            </a:pPr>
            <a:r>
              <a:rPr lang="de-DE" sz="2000" dirty="0"/>
              <a:t>§ 8 </a:t>
            </a:r>
            <a:r>
              <a:rPr lang="de-DE" sz="2000" dirty="0" err="1"/>
              <a:t>MedienG</a:t>
            </a:r>
            <a:r>
              <a:rPr lang="de-DE" sz="2000" dirty="0"/>
              <a:t>:</a:t>
            </a:r>
          </a:p>
          <a:p>
            <a:r>
              <a:rPr lang="de-DE" sz="2000" dirty="0"/>
              <a:t>Entschädigungsbeitrag </a:t>
            </a:r>
            <a:r>
              <a:rPr lang="de-DE" sz="2000" b="1" dirty="0"/>
              <a:t>mindestens € 100,00 </a:t>
            </a:r>
            <a:r>
              <a:rPr lang="de-DE" sz="2000" dirty="0"/>
              <a:t>und </a:t>
            </a:r>
            <a:r>
              <a:rPr lang="de-DE" sz="2000" b="1" dirty="0"/>
              <a:t>maximal € 40.000,00</a:t>
            </a:r>
          </a:p>
          <a:p>
            <a:r>
              <a:rPr lang="de-DE" sz="2000" dirty="0"/>
              <a:t>Ausnahme §§ 6, 7 und 7c MedienG: </a:t>
            </a:r>
          </a:p>
          <a:p>
            <a:pPr lvl="1">
              <a:buFont typeface="Symbol" panose="05050102010706020507" pitchFamily="18" charset="2"/>
              <a:buChar char="-"/>
            </a:pPr>
            <a:r>
              <a:rPr lang="de-DE" sz="1800" dirty="0"/>
              <a:t>besonders schwerwiegenden Auswirkungen der Veröffentlichung und grob fahrlässigem oder vorsätzlichen Verhalten des Medieninhabers oder seines Mitarbeiters: </a:t>
            </a:r>
            <a:r>
              <a:rPr lang="de-DE" sz="1800" b="1" dirty="0"/>
              <a:t>maximal € 100.000,00</a:t>
            </a:r>
          </a:p>
        </p:txBody>
      </p:sp>
      <p:sp>
        <p:nvSpPr>
          <p:cNvPr id="4" name="Band: nach oben gekippt 3">
            <a:extLst>
              <a:ext uri="{FF2B5EF4-FFF2-40B4-BE49-F238E27FC236}">
                <a16:creationId xmlns:a16="http://schemas.microsoft.com/office/drawing/2014/main" id="{97E477B9-33C8-42D1-9BD8-A0EFD24C329E}"/>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Hass-im-Netz-Paket</a:t>
            </a:r>
            <a:endParaRPr kumimoji="0" lang="en-A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71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AD356-E290-44E9-924E-AA2574626DC6}"/>
              </a:ext>
            </a:extLst>
          </p:cNvPr>
          <p:cNvSpPr>
            <a:spLocks noGrp="1"/>
          </p:cNvSpPr>
          <p:nvPr>
            <p:ph type="title"/>
          </p:nvPr>
        </p:nvSpPr>
        <p:spPr/>
        <p:txBody>
          <a:bodyPr>
            <a:noAutofit/>
          </a:bodyPr>
          <a:lstStyle/>
          <a:p>
            <a:pPr algn="ctr"/>
            <a:r>
              <a:rPr lang="de-DE" sz="4000" b="1" dirty="0">
                <a:solidFill>
                  <a:srgbClr val="3D6F60"/>
                </a:solidFill>
              </a:rPr>
              <a:t>Fortdauernde Belästigung im Wege einer Telekommunikation oder eines Computersystems </a:t>
            </a:r>
            <a:r>
              <a:rPr lang="de-DE" sz="4000" dirty="0">
                <a:solidFill>
                  <a:srgbClr val="3D6F60"/>
                </a:solidFill>
              </a:rPr>
              <a:t>- § 107c StGB</a:t>
            </a:r>
            <a:endParaRPr lang="en-AT" sz="4000" dirty="0">
              <a:solidFill>
                <a:srgbClr val="3D6F60"/>
              </a:solidFill>
            </a:endParaRPr>
          </a:p>
        </p:txBody>
      </p:sp>
      <p:sp>
        <p:nvSpPr>
          <p:cNvPr id="3" name="Inhaltsplatzhalter 2">
            <a:extLst>
              <a:ext uri="{FF2B5EF4-FFF2-40B4-BE49-F238E27FC236}">
                <a16:creationId xmlns:a16="http://schemas.microsoft.com/office/drawing/2014/main" id="{221974BC-A761-48A2-8EF0-F51F1BE2EA54}"/>
              </a:ext>
            </a:extLst>
          </p:cNvPr>
          <p:cNvSpPr>
            <a:spLocks noGrp="1"/>
          </p:cNvSpPr>
          <p:nvPr>
            <p:ph idx="1"/>
          </p:nvPr>
        </p:nvSpPr>
        <p:spPr/>
        <p:txBody>
          <a:bodyPr>
            <a:normAutofit/>
          </a:bodyPr>
          <a:lstStyle/>
          <a:p>
            <a:pPr marL="0" indent="0">
              <a:buNone/>
            </a:pPr>
            <a:r>
              <a:rPr lang="de-DE" sz="2400" b="1" dirty="0"/>
              <a:t>„</a:t>
            </a:r>
            <a:r>
              <a:rPr lang="de-DE" sz="2000" b="1" dirty="0"/>
              <a:t>Cybermobbing“</a:t>
            </a:r>
          </a:p>
          <a:p>
            <a:r>
              <a:rPr lang="de-DE" sz="2000" dirty="0"/>
              <a:t>geeignet, Opfer in seiner Lebensführung </a:t>
            </a:r>
            <a:r>
              <a:rPr lang="de-DE" sz="2000" i="1" dirty="0"/>
              <a:t>unzumutbar zu beeinträchtigen</a:t>
            </a:r>
          </a:p>
          <a:p>
            <a:r>
              <a:rPr lang="de-DE" sz="2000" dirty="0"/>
              <a:t>wahrnehmbar für größere Zahl von Menschen (etwa 10)</a:t>
            </a:r>
          </a:p>
          <a:p>
            <a:r>
              <a:rPr lang="de-DE" sz="2000" b="1" dirty="0"/>
              <a:t>Z 1 </a:t>
            </a:r>
            <a:r>
              <a:rPr lang="de-DE" sz="2000" dirty="0"/>
              <a:t>betrifft strafbare Handlung gegen die Ehre einer Person iSd §§ 111 ff StGB</a:t>
            </a:r>
          </a:p>
          <a:p>
            <a:r>
              <a:rPr lang="de-DE" sz="2000" b="1" dirty="0"/>
              <a:t>Z 2 </a:t>
            </a:r>
            <a:r>
              <a:rPr lang="de-DE" sz="2000" dirty="0"/>
              <a:t>betrifft Tatsachen/Bildaufnahmen des höchstpersönlichen Lebensbereichs </a:t>
            </a:r>
          </a:p>
        </p:txBody>
      </p:sp>
      <p:sp>
        <p:nvSpPr>
          <p:cNvPr id="8" name="Band: nach oben gekippt 7">
            <a:extLst>
              <a:ext uri="{FF2B5EF4-FFF2-40B4-BE49-F238E27FC236}">
                <a16:creationId xmlns:a16="http://schemas.microsoft.com/office/drawing/2014/main" id="{4E4CCC1B-4E9C-433B-8BC3-DA54DD06B09C}"/>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4134154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5E5A0-763E-4E26-8B3B-113D28C77917}"/>
              </a:ext>
            </a:extLst>
          </p:cNvPr>
          <p:cNvSpPr>
            <a:spLocks noGrp="1"/>
          </p:cNvSpPr>
          <p:nvPr>
            <p:ph type="title"/>
          </p:nvPr>
        </p:nvSpPr>
        <p:spPr/>
        <p:txBody>
          <a:bodyPr>
            <a:normAutofit fontScale="90000"/>
          </a:bodyPr>
          <a:lstStyle/>
          <a:p>
            <a:pPr algn="ctr"/>
            <a:r>
              <a:rPr lang="de-DE" sz="4400" b="1" dirty="0">
                <a:solidFill>
                  <a:srgbClr val="3D6F60"/>
                </a:solidFill>
              </a:rPr>
              <a:t>Fortdauernde Belästigung im Wege einer Telekommunikation oder eines Computersystems </a:t>
            </a:r>
            <a:r>
              <a:rPr lang="de-DE" sz="4400" dirty="0">
                <a:solidFill>
                  <a:srgbClr val="3D6F60"/>
                </a:solidFill>
              </a:rPr>
              <a:t>- § 107c StGB</a:t>
            </a:r>
            <a:endParaRPr lang="en-AT" dirty="0">
              <a:solidFill>
                <a:srgbClr val="3D6F60"/>
              </a:solidFill>
            </a:endParaRPr>
          </a:p>
        </p:txBody>
      </p:sp>
      <p:sp>
        <p:nvSpPr>
          <p:cNvPr id="3" name="Inhaltsplatzhalter 2">
            <a:extLst>
              <a:ext uri="{FF2B5EF4-FFF2-40B4-BE49-F238E27FC236}">
                <a16:creationId xmlns:a16="http://schemas.microsoft.com/office/drawing/2014/main" id="{81B27092-3BF8-43FB-BFD4-9713D9585F26}"/>
              </a:ext>
            </a:extLst>
          </p:cNvPr>
          <p:cNvSpPr>
            <a:spLocks noGrp="1"/>
          </p:cNvSpPr>
          <p:nvPr>
            <p:ph idx="1"/>
          </p:nvPr>
        </p:nvSpPr>
        <p:spPr>
          <a:xfrm>
            <a:off x="838200" y="2068739"/>
            <a:ext cx="10515600" cy="4351338"/>
          </a:xfrm>
        </p:spPr>
        <p:txBody>
          <a:bodyPr>
            <a:noAutofit/>
          </a:bodyPr>
          <a:lstStyle/>
          <a:p>
            <a:r>
              <a:rPr lang="de-DE" sz="2000" dirty="0"/>
              <a:t>Eine einzelne Veröffentlichung genügt: </a:t>
            </a:r>
          </a:p>
          <a:p>
            <a:pPr lvl="1">
              <a:buFont typeface="Symbol" panose="05050102010706020507" pitchFamily="18" charset="2"/>
              <a:buChar char="-"/>
            </a:pPr>
            <a:r>
              <a:rPr lang="de-DE" sz="1800" dirty="0"/>
              <a:t>ALT: „</a:t>
            </a:r>
            <a:r>
              <a:rPr lang="de-DE" sz="1800" i="1" dirty="0"/>
              <a:t>längere Zeit hindurch fortgesetzt</a:t>
            </a:r>
            <a:r>
              <a:rPr lang="de-DE" sz="1800" dirty="0"/>
              <a:t>“</a:t>
            </a:r>
          </a:p>
          <a:p>
            <a:pPr lvl="1">
              <a:buFont typeface="Symbol" panose="05050102010706020507" pitchFamily="18" charset="2"/>
              <a:buChar char="-"/>
            </a:pPr>
            <a:r>
              <a:rPr lang="de-DE" sz="1800" dirty="0"/>
              <a:t>NEU: „</a:t>
            </a:r>
            <a:r>
              <a:rPr lang="de-DE" sz="1800" i="1" dirty="0"/>
              <a:t>längere Zeit wahrnehmbar begeht/macht</a:t>
            </a:r>
            <a:r>
              <a:rPr lang="de-DE" sz="1800" dirty="0"/>
              <a:t>“ </a:t>
            </a:r>
          </a:p>
          <a:p>
            <a:r>
              <a:rPr lang="de-DE" sz="2000" dirty="0"/>
              <a:t>→ die </a:t>
            </a:r>
            <a:r>
              <a:rPr lang="de-DE" sz="2000" b="1" dirty="0"/>
              <a:t>Berichterstattung</a:t>
            </a:r>
            <a:r>
              <a:rPr lang="de-DE" sz="2000" dirty="0"/>
              <a:t> über Ehrverletzungen durch Dritte, die sich nicht damit identifiziert, ist nicht tatbildlich iSd Abs 1 Z 1!</a:t>
            </a:r>
          </a:p>
          <a:p>
            <a:endParaRPr lang="en-AT" sz="2400" dirty="0"/>
          </a:p>
        </p:txBody>
      </p:sp>
      <p:sp>
        <p:nvSpPr>
          <p:cNvPr id="4" name="Band: nach oben gekippt 3">
            <a:extLst>
              <a:ext uri="{FF2B5EF4-FFF2-40B4-BE49-F238E27FC236}">
                <a16:creationId xmlns:a16="http://schemas.microsoft.com/office/drawing/2014/main" id="{BFD30F7A-0B54-4716-8DDF-9263F8451CCF}"/>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92342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987C3-462E-433D-9907-5A87F21AF12F}"/>
              </a:ext>
            </a:extLst>
          </p:cNvPr>
          <p:cNvSpPr>
            <a:spLocks noGrp="1"/>
          </p:cNvSpPr>
          <p:nvPr>
            <p:ph type="title"/>
          </p:nvPr>
        </p:nvSpPr>
        <p:spPr/>
        <p:txBody>
          <a:bodyPr>
            <a:normAutofit/>
          </a:bodyPr>
          <a:lstStyle/>
          <a:p>
            <a:pPr algn="ctr"/>
            <a:r>
              <a:rPr lang="de-DE" sz="4000" b="1" dirty="0">
                <a:solidFill>
                  <a:srgbClr val="3D6F60"/>
                </a:solidFill>
              </a:rPr>
              <a:t>Hass-im-Netz-Bekämpfungs-Gesetz (</a:t>
            </a:r>
            <a:r>
              <a:rPr lang="de-DE" sz="4000" b="1" dirty="0" err="1">
                <a:solidFill>
                  <a:srgbClr val="3D6F60"/>
                </a:solidFill>
              </a:rPr>
              <a:t>HiNBG</a:t>
            </a:r>
            <a:r>
              <a:rPr lang="de-DE" sz="4000" b="1" dirty="0">
                <a:solidFill>
                  <a:srgbClr val="3D6F60"/>
                </a:solidFill>
              </a:rPr>
              <a:t>)</a:t>
            </a:r>
            <a:endParaRPr lang="en-AT" sz="4000" b="1" dirty="0">
              <a:solidFill>
                <a:srgbClr val="3D6F60"/>
              </a:solidFill>
            </a:endParaRPr>
          </a:p>
        </p:txBody>
      </p:sp>
      <p:sp>
        <p:nvSpPr>
          <p:cNvPr id="3" name="Inhaltsplatzhalter 2">
            <a:extLst>
              <a:ext uri="{FF2B5EF4-FFF2-40B4-BE49-F238E27FC236}">
                <a16:creationId xmlns:a16="http://schemas.microsoft.com/office/drawing/2014/main" id="{6AE91A3B-63CB-46D1-A321-DA352D0B6CF3}"/>
              </a:ext>
            </a:extLst>
          </p:cNvPr>
          <p:cNvSpPr>
            <a:spLocks noGrp="1"/>
          </p:cNvSpPr>
          <p:nvPr>
            <p:ph idx="1"/>
          </p:nvPr>
        </p:nvSpPr>
        <p:spPr/>
        <p:txBody>
          <a:bodyPr>
            <a:normAutofit/>
          </a:bodyPr>
          <a:lstStyle/>
          <a:p>
            <a:r>
              <a:rPr lang="de-DE" sz="2000" dirty="0"/>
              <a:t>Anstieg von Persönlichkeitsrechtsverletzungen im Internet aufgrund des technischen Wandels der Kommunikationsformen</a:t>
            </a:r>
          </a:p>
          <a:p>
            <a:r>
              <a:rPr lang="de-DE" sz="2000" dirty="0"/>
              <a:t>Digitaler Raum = breite Öffentlichkeit, einfache Weiterverbreitung, dauerhafte Abrufbarkeit</a:t>
            </a:r>
          </a:p>
          <a:p>
            <a:r>
              <a:rPr lang="de-DE" sz="2000" dirty="0"/>
              <a:t>Hemmschwellen:</a:t>
            </a:r>
          </a:p>
          <a:p>
            <a:pPr lvl="1">
              <a:buFont typeface="Symbol" panose="05050102010706020507" pitchFamily="18" charset="2"/>
              <a:buChar char="-"/>
            </a:pPr>
            <a:r>
              <a:rPr lang="de-DE" sz="1800" dirty="0"/>
              <a:t>pseudonyme </a:t>
            </a:r>
            <a:r>
              <a:rPr lang="de-DE" sz="1800" dirty="0" err="1"/>
              <a:t>Täter:Innen</a:t>
            </a:r>
            <a:r>
              <a:rPr lang="de-DE" sz="1800" dirty="0"/>
              <a:t>, Schwierigkeiten bei der Ausforschung</a:t>
            </a:r>
          </a:p>
          <a:p>
            <a:pPr lvl="1">
              <a:buFont typeface="Symbol" panose="05050102010706020507" pitchFamily="18" charset="2"/>
              <a:buChar char="-"/>
            </a:pPr>
            <a:r>
              <a:rPr lang="de-DE" sz="1800" dirty="0"/>
              <a:t>Kosten</a:t>
            </a:r>
            <a:endParaRPr lang="en-AT" sz="1800" dirty="0"/>
          </a:p>
        </p:txBody>
      </p:sp>
    </p:spTree>
    <p:extLst>
      <p:ext uri="{BB962C8B-B14F-4D97-AF65-F5344CB8AC3E}">
        <p14:creationId xmlns:p14="http://schemas.microsoft.com/office/powerpoint/2010/main" val="2597178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71052-6990-4A2B-9B98-D614702029E2}"/>
              </a:ext>
            </a:extLst>
          </p:cNvPr>
          <p:cNvSpPr>
            <a:spLocks noGrp="1"/>
          </p:cNvSpPr>
          <p:nvPr>
            <p:ph type="title"/>
          </p:nvPr>
        </p:nvSpPr>
        <p:spPr/>
        <p:txBody>
          <a:bodyPr>
            <a:normAutofit/>
          </a:bodyPr>
          <a:lstStyle/>
          <a:p>
            <a:pPr algn="ctr"/>
            <a:r>
              <a:rPr lang="de-DE" sz="4000" b="1" dirty="0">
                <a:solidFill>
                  <a:srgbClr val="3D6F60"/>
                </a:solidFill>
              </a:rPr>
              <a:t>Unbefugte Bildaufnahmen </a:t>
            </a:r>
            <a:r>
              <a:rPr lang="de-DE" sz="4000" dirty="0">
                <a:solidFill>
                  <a:srgbClr val="3D6F60"/>
                </a:solidFill>
              </a:rPr>
              <a:t>- § 120a StGB</a:t>
            </a:r>
            <a:endParaRPr lang="en-AT" sz="4000" dirty="0">
              <a:solidFill>
                <a:srgbClr val="3D6F60"/>
              </a:solidFill>
            </a:endParaRPr>
          </a:p>
        </p:txBody>
      </p:sp>
      <p:sp>
        <p:nvSpPr>
          <p:cNvPr id="3" name="Inhaltsplatzhalter 2">
            <a:extLst>
              <a:ext uri="{FF2B5EF4-FFF2-40B4-BE49-F238E27FC236}">
                <a16:creationId xmlns:a16="http://schemas.microsoft.com/office/drawing/2014/main" id="{FD80F31D-55C7-4B4E-9144-5A0EE6D7D5A7}"/>
              </a:ext>
            </a:extLst>
          </p:cNvPr>
          <p:cNvSpPr>
            <a:spLocks noGrp="1"/>
          </p:cNvSpPr>
          <p:nvPr>
            <p:ph idx="1"/>
          </p:nvPr>
        </p:nvSpPr>
        <p:spPr/>
        <p:txBody>
          <a:bodyPr>
            <a:normAutofit/>
          </a:bodyPr>
          <a:lstStyle/>
          <a:p>
            <a:pPr marL="0" indent="0">
              <a:buNone/>
            </a:pPr>
            <a:r>
              <a:rPr lang="de-DE" sz="2400" b="1" dirty="0"/>
              <a:t>„</a:t>
            </a:r>
            <a:r>
              <a:rPr lang="de-DE" sz="2000" b="1" dirty="0" err="1"/>
              <a:t>Upskirting</a:t>
            </a:r>
            <a:r>
              <a:rPr lang="de-DE" sz="2000" b="1" dirty="0"/>
              <a:t>“ – NEU</a:t>
            </a:r>
            <a:endParaRPr lang="de-DE" sz="2000" dirty="0"/>
          </a:p>
          <a:p>
            <a:r>
              <a:rPr lang="de-DE" sz="2000" dirty="0"/>
              <a:t>erfordert </a:t>
            </a:r>
            <a:r>
              <a:rPr lang="de-DE" sz="2000" b="1" dirty="0"/>
              <a:t>Absichtlichkeit</a:t>
            </a:r>
          </a:p>
          <a:p>
            <a:r>
              <a:rPr lang="de-DE" sz="2000" dirty="0"/>
              <a:t>Herstellen, Zugänglichmachen und Veröffentlichen einer Bildaufnahme (Foto/Video) des Intimbereichs </a:t>
            </a:r>
            <a:r>
              <a:rPr lang="de-DE" sz="2000" i="1" dirty="0"/>
              <a:t>ohne die Einwilligung </a:t>
            </a:r>
            <a:r>
              <a:rPr lang="de-DE" sz="2000" dirty="0"/>
              <a:t>der Person</a:t>
            </a:r>
          </a:p>
          <a:p>
            <a:r>
              <a:rPr lang="de-DE" sz="2000" dirty="0"/>
              <a:t>umfasst auch Unterwäsche/Handtuch/Hände, die die Stelle bedecken</a:t>
            </a:r>
            <a:endParaRPr lang="en-AT" sz="2000" dirty="0"/>
          </a:p>
        </p:txBody>
      </p:sp>
      <p:sp>
        <p:nvSpPr>
          <p:cNvPr id="5" name="Band: nach oben gekippt 4">
            <a:extLst>
              <a:ext uri="{FF2B5EF4-FFF2-40B4-BE49-F238E27FC236}">
                <a16:creationId xmlns:a16="http://schemas.microsoft.com/office/drawing/2014/main" id="{E38CB58D-87B9-FC6E-3C32-FAEAA2B58920}"/>
              </a:ext>
            </a:extLst>
          </p:cNvPr>
          <p:cNvSpPr/>
          <p:nvPr/>
        </p:nvSpPr>
        <p:spPr>
          <a:xfrm rot="1013690">
            <a:off x="82081" y="5626903"/>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1922322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9204D-77F5-4CDF-8F86-AE64F79E3D77}"/>
              </a:ext>
            </a:extLst>
          </p:cNvPr>
          <p:cNvSpPr>
            <a:spLocks noGrp="1"/>
          </p:cNvSpPr>
          <p:nvPr>
            <p:ph type="title"/>
          </p:nvPr>
        </p:nvSpPr>
        <p:spPr/>
        <p:txBody>
          <a:bodyPr>
            <a:normAutofit/>
          </a:bodyPr>
          <a:lstStyle/>
          <a:p>
            <a:pPr algn="ctr"/>
            <a:r>
              <a:rPr lang="de-DE" sz="4000" b="1" dirty="0">
                <a:solidFill>
                  <a:srgbClr val="3D6F60"/>
                </a:solidFill>
              </a:rPr>
              <a:t>Verhetzung</a:t>
            </a:r>
            <a:r>
              <a:rPr lang="de-DE" sz="4000" dirty="0">
                <a:solidFill>
                  <a:srgbClr val="3D6F60"/>
                </a:solidFill>
              </a:rPr>
              <a:t> - § 283 StGB</a:t>
            </a:r>
            <a:endParaRPr lang="en-AT" sz="4000" dirty="0">
              <a:solidFill>
                <a:srgbClr val="3D6F60"/>
              </a:solidFill>
            </a:endParaRPr>
          </a:p>
        </p:txBody>
      </p:sp>
      <p:sp>
        <p:nvSpPr>
          <p:cNvPr id="3" name="Inhaltsplatzhalter 2">
            <a:extLst>
              <a:ext uri="{FF2B5EF4-FFF2-40B4-BE49-F238E27FC236}">
                <a16:creationId xmlns:a16="http://schemas.microsoft.com/office/drawing/2014/main" id="{8D39C2CF-8583-40AD-9598-441B27BBE5F4}"/>
              </a:ext>
            </a:extLst>
          </p:cNvPr>
          <p:cNvSpPr>
            <a:spLocks noGrp="1"/>
          </p:cNvSpPr>
          <p:nvPr>
            <p:ph idx="1"/>
          </p:nvPr>
        </p:nvSpPr>
        <p:spPr/>
        <p:txBody>
          <a:bodyPr>
            <a:normAutofit/>
          </a:bodyPr>
          <a:lstStyle/>
          <a:p>
            <a:r>
              <a:rPr lang="de-AT" sz="2000" dirty="0"/>
              <a:t>Öffentlichkeit auf Internetseiten/in öffentlichen Gruppen in sozialen Netzwerken</a:t>
            </a:r>
          </a:p>
          <a:p>
            <a:r>
              <a:rPr lang="de-AT" sz="2000" dirty="0"/>
              <a:t>geschlossene Gruppen </a:t>
            </a:r>
            <a:r>
              <a:rPr lang="de-AT" sz="2000" dirty="0">
                <a:sym typeface="Wingdings" panose="05000000000000000000" pitchFamily="2" charset="2"/>
              </a:rPr>
              <a:t> Einzelfallprüfung </a:t>
            </a:r>
            <a:r>
              <a:rPr lang="de-AT" sz="2000" dirty="0"/>
              <a:t>(ab </a:t>
            </a:r>
            <a:r>
              <a:rPr lang="de-AT" sz="2000" dirty="0" err="1"/>
              <a:t>ca</a:t>
            </a:r>
            <a:r>
              <a:rPr lang="de-AT" sz="2000" dirty="0"/>
              <a:t> 30 Personen)</a:t>
            </a:r>
            <a:endParaRPr lang="de-AT" sz="2000" dirty="0">
              <a:sym typeface="Wingdings" panose="05000000000000000000" pitchFamily="2" charset="2"/>
            </a:endParaRPr>
          </a:p>
          <a:p>
            <a:r>
              <a:rPr lang="de-DE" sz="2000" dirty="0"/>
              <a:t>Wahrnehmbarkeit für </a:t>
            </a:r>
            <a:r>
              <a:rPr lang="de-DE" sz="2000" i="1" dirty="0"/>
              <a:t>breite</a:t>
            </a:r>
            <a:r>
              <a:rPr lang="de-DE" sz="2000" dirty="0"/>
              <a:t> Öffentlichkeit (ab </a:t>
            </a:r>
            <a:r>
              <a:rPr lang="de-DE" sz="2000" dirty="0" err="1"/>
              <a:t>ca</a:t>
            </a:r>
            <a:r>
              <a:rPr lang="de-DE" sz="2000" dirty="0"/>
              <a:t> 150 Personen), etwa für außenstehende einsehbare FB-Seite </a:t>
            </a:r>
            <a:r>
              <a:rPr lang="de-DE" sz="2000" dirty="0">
                <a:sym typeface="Wingdings" panose="05000000000000000000" pitchFamily="2" charset="2"/>
              </a:rPr>
              <a:t> </a:t>
            </a:r>
            <a:r>
              <a:rPr lang="de-DE" sz="2000" dirty="0"/>
              <a:t>Strafdrohung 3 Jahre</a:t>
            </a:r>
          </a:p>
          <a:p>
            <a:r>
              <a:rPr lang="de-DE" sz="2000" dirty="0"/>
              <a:t>NEU: auch Beschimpfung einer geschützten Gruppe/eines Angehörigen der Gruppe, in der </a:t>
            </a:r>
            <a:r>
              <a:rPr lang="de-DE" sz="2000" b="1" dirty="0"/>
              <a:t>Absicht, die Menschenwürde zu verletzen</a:t>
            </a:r>
            <a:endParaRPr lang="en-AT" sz="2000" b="1" dirty="0"/>
          </a:p>
        </p:txBody>
      </p:sp>
      <p:sp>
        <p:nvSpPr>
          <p:cNvPr id="5" name="Band: nach oben gekippt 4">
            <a:extLst>
              <a:ext uri="{FF2B5EF4-FFF2-40B4-BE49-F238E27FC236}">
                <a16:creationId xmlns:a16="http://schemas.microsoft.com/office/drawing/2014/main" id="{0FC236C3-8558-28B6-35F2-EFCA872403BF}"/>
              </a:ext>
            </a:extLst>
          </p:cNvPr>
          <p:cNvSpPr/>
          <p:nvPr/>
        </p:nvSpPr>
        <p:spPr>
          <a:xfrm rot="1013690">
            <a:off x="82081" y="5626903"/>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198629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9204D-77F5-4CDF-8F86-AE64F79E3D77}"/>
              </a:ext>
            </a:extLst>
          </p:cNvPr>
          <p:cNvSpPr>
            <a:spLocks noGrp="1"/>
          </p:cNvSpPr>
          <p:nvPr>
            <p:ph type="title"/>
          </p:nvPr>
        </p:nvSpPr>
        <p:spPr/>
        <p:txBody>
          <a:bodyPr>
            <a:normAutofit/>
          </a:bodyPr>
          <a:lstStyle/>
          <a:p>
            <a:pPr algn="ctr"/>
            <a:r>
              <a:rPr lang="de-DE" sz="4000" b="1" dirty="0">
                <a:solidFill>
                  <a:srgbClr val="3D6F60"/>
                </a:solidFill>
              </a:rPr>
              <a:t>Verhetzung</a:t>
            </a:r>
            <a:r>
              <a:rPr lang="de-DE" sz="4000" dirty="0">
                <a:solidFill>
                  <a:srgbClr val="3D6F60"/>
                </a:solidFill>
              </a:rPr>
              <a:t> - § 283 StGB</a:t>
            </a:r>
            <a:endParaRPr lang="en-AT" sz="4000" dirty="0">
              <a:solidFill>
                <a:srgbClr val="3D6F60"/>
              </a:solidFill>
            </a:endParaRPr>
          </a:p>
        </p:txBody>
      </p:sp>
      <p:sp>
        <p:nvSpPr>
          <p:cNvPr id="3" name="Inhaltsplatzhalter 2">
            <a:extLst>
              <a:ext uri="{FF2B5EF4-FFF2-40B4-BE49-F238E27FC236}">
                <a16:creationId xmlns:a16="http://schemas.microsoft.com/office/drawing/2014/main" id="{8D39C2CF-8583-40AD-9598-441B27BBE5F4}"/>
              </a:ext>
            </a:extLst>
          </p:cNvPr>
          <p:cNvSpPr>
            <a:spLocks noGrp="1"/>
          </p:cNvSpPr>
          <p:nvPr>
            <p:ph idx="1"/>
          </p:nvPr>
        </p:nvSpPr>
        <p:spPr>
          <a:xfrm>
            <a:off x="1086928" y="2035833"/>
            <a:ext cx="10266872" cy="4141129"/>
          </a:xfrm>
        </p:spPr>
        <p:txBody>
          <a:bodyPr>
            <a:normAutofit/>
          </a:bodyPr>
          <a:lstStyle/>
          <a:p>
            <a:pPr marL="0" indent="0">
              <a:lnSpc>
                <a:spcPct val="100000"/>
              </a:lnSpc>
              <a:buNone/>
            </a:pPr>
            <a:endParaRPr lang="en-AT" sz="2600" dirty="0"/>
          </a:p>
        </p:txBody>
      </p:sp>
      <p:pic>
        <p:nvPicPr>
          <p:cNvPr id="6" name="Grafik 5">
            <a:extLst>
              <a:ext uri="{FF2B5EF4-FFF2-40B4-BE49-F238E27FC236}">
                <a16:creationId xmlns:a16="http://schemas.microsoft.com/office/drawing/2014/main" id="{9A2485FF-EE30-46B8-B0C9-0BBA26F99DEE}"/>
              </a:ext>
            </a:extLst>
          </p:cNvPr>
          <p:cNvPicPr>
            <a:picLocks noChangeAspect="1"/>
          </p:cNvPicPr>
          <p:nvPr/>
        </p:nvPicPr>
        <p:blipFill>
          <a:blip r:embed="rId3"/>
          <a:stretch>
            <a:fillRect/>
          </a:stretch>
        </p:blipFill>
        <p:spPr>
          <a:xfrm>
            <a:off x="303225" y="1535472"/>
            <a:ext cx="11585550" cy="4175437"/>
          </a:xfrm>
          <a:prstGeom prst="rect">
            <a:avLst/>
          </a:prstGeom>
        </p:spPr>
      </p:pic>
      <p:sp>
        <p:nvSpPr>
          <p:cNvPr id="5" name="Band: nach oben gekippt 4">
            <a:extLst>
              <a:ext uri="{FF2B5EF4-FFF2-40B4-BE49-F238E27FC236}">
                <a16:creationId xmlns:a16="http://schemas.microsoft.com/office/drawing/2014/main" id="{4E3BF1E9-7087-D877-82F8-A7DC9F0E67DE}"/>
              </a:ext>
            </a:extLst>
          </p:cNvPr>
          <p:cNvSpPr/>
          <p:nvPr/>
        </p:nvSpPr>
        <p:spPr>
          <a:xfrm rot="1013690">
            <a:off x="82081" y="5626903"/>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1049490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5C16A-57D5-4682-B1EE-EBB65AE1CAA7}"/>
              </a:ext>
            </a:extLst>
          </p:cNvPr>
          <p:cNvSpPr>
            <a:spLocks noGrp="1"/>
          </p:cNvSpPr>
          <p:nvPr>
            <p:ph type="title"/>
          </p:nvPr>
        </p:nvSpPr>
        <p:spPr/>
        <p:txBody>
          <a:bodyPr>
            <a:normAutofit/>
          </a:bodyPr>
          <a:lstStyle/>
          <a:p>
            <a:pPr algn="ctr"/>
            <a:r>
              <a:rPr lang="de-DE" sz="4000" b="1" dirty="0">
                <a:solidFill>
                  <a:srgbClr val="3D6F60"/>
                </a:solidFill>
              </a:rPr>
              <a:t>NEU im Prozessrecht</a:t>
            </a:r>
            <a:r>
              <a:rPr lang="de-DE" sz="4000" dirty="0">
                <a:solidFill>
                  <a:srgbClr val="3D6F60"/>
                </a:solidFill>
              </a:rPr>
              <a:t> - § 66b StPO</a:t>
            </a:r>
            <a:endParaRPr lang="en-AT" sz="4000" dirty="0">
              <a:solidFill>
                <a:srgbClr val="3D6F60"/>
              </a:solidFill>
            </a:endParaRPr>
          </a:p>
        </p:txBody>
      </p:sp>
      <p:sp>
        <p:nvSpPr>
          <p:cNvPr id="3" name="Inhaltsplatzhalter 2">
            <a:extLst>
              <a:ext uri="{FF2B5EF4-FFF2-40B4-BE49-F238E27FC236}">
                <a16:creationId xmlns:a16="http://schemas.microsoft.com/office/drawing/2014/main" id="{3BB7AB83-CA01-4BF4-9B1E-3E4B368F5A59}"/>
              </a:ext>
            </a:extLst>
          </p:cNvPr>
          <p:cNvSpPr>
            <a:spLocks noGrp="1"/>
          </p:cNvSpPr>
          <p:nvPr>
            <p:ph idx="1"/>
          </p:nvPr>
        </p:nvSpPr>
        <p:spPr/>
        <p:txBody>
          <a:bodyPr>
            <a:normAutofit/>
          </a:bodyPr>
          <a:lstStyle/>
          <a:p>
            <a:r>
              <a:rPr lang="de-DE" sz="2000" b="1" dirty="0"/>
              <a:t>§ 66b StPO </a:t>
            </a:r>
            <a:r>
              <a:rPr lang="de-DE" sz="2000" dirty="0"/>
              <a:t>Prozessbegleitung für Opfer von Hass-im-Netz-Delikte </a:t>
            </a:r>
          </a:p>
          <a:p>
            <a:pPr marL="457200" lvl="1" indent="0">
              <a:buNone/>
            </a:pPr>
            <a:r>
              <a:rPr lang="de-DE" sz="2000" dirty="0"/>
              <a:t>(§§ 107a, 107c, 283 StGB; §§ 111, 113, 115, 297 StGB)</a:t>
            </a:r>
          </a:p>
          <a:p>
            <a:r>
              <a:rPr lang="de-DE" sz="2000" dirty="0"/>
              <a:t>psychosozial und juristisch</a:t>
            </a:r>
          </a:p>
          <a:p>
            <a:r>
              <a:rPr lang="de-DE" sz="2000" dirty="0"/>
              <a:t>Ziel:</a:t>
            </a:r>
          </a:p>
          <a:p>
            <a:pPr lvl="1">
              <a:buFont typeface="Symbol" panose="05050102010706020507" pitchFamily="18" charset="2"/>
              <a:buChar char="-"/>
            </a:pPr>
            <a:r>
              <a:rPr lang="de-DE" sz="1800" b="1" dirty="0"/>
              <a:t>professionelle Unterstützung </a:t>
            </a:r>
            <a:r>
              <a:rPr lang="de-DE" sz="1800" dirty="0"/>
              <a:t>gewährleisten und</a:t>
            </a:r>
          </a:p>
          <a:p>
            <a:pPr lvl="1">
              <a:buFont typeface="Symbol" panose="05050102010706020507" pitchFamily="18" charset="2"/>
              <a:buChar char="-"/>
            </a:pPr>
            <a:r>
              <a:rPr lang="de-DE" sz="1800" b="1" dirty="0"/>
              <a:t>Hemmschwelle senken</a:t>
            </a:r>
          </a:p>
          <a:p>
            <a:pPr marL="0" indent="0">
              <a:buNone/>
            </a:pPr>
            <a:endParaRPr lang="en-AT" sz="2400" dirty="0"/>
          </a:p>
        </p:txBody>
      </p:sp>
      <p:sp>
        <p:nvSpPr>
          <p:cNvPr id="6" name="Band: nach oben gekippt 5">
            <a:extLst>
              <a:ext uri="{FF2B5EF4-FFF2-40B4-BE49-F238E27FC236}">
                <a16:creationId xmlns:a16="http://schemas.microsoft.com/office/drawing/2014/main" id="{036A04DC-47D1-4987-A14F-67A1C2F1D479}"/>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1135564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5C16A-57D5-4682-B1EE-EBB65AE1CAA7}"/>
              </a:ext>
            </a:extLst>
          </p:cNvPr>
          <p:cNvSpPr>
            <a:spLocks noGrp="1"/>
          </p:cNvSpPr>
          <p:nvPr>
            <p:ph type="title"/>
          </p:nvPr>
        </p:nvSpPr>
        <p:spPr/>
        <p:txBody>
          <a:bodyPr>
            <a:normAutofit/>
          </a:bodyPr>
          <a:lstStyle/>
          <a:p>
            <a:pPr algn="ctr"/>
            <a:r>
              <a:rPr lang="de-DE" sz="4000" b="1" dirty="0">
                <a:solidFill>
                  <a:srgbClr val="3D6F60"/>
                </a:solidFill>
              </a:rPr>
              <a:t>NEU im Prozessrecht</a:t>
            </a:r>
            <a:r>
              <a:rPr lang="de-DE" sz="4000" dirty="0">
                <a:solidFill>
                  <a:srgbClr val="3D6F60"/>
                </a:solidFill>
              </a:rPr>
              <a:t> - § 71 StPO</a:t>
            </a:r>
            <a:endParaRPr lang="en-AT" sz="4000" dirty="0">
              <a:solidFill>
                <a:srgbClr val="3D6F60"/>
              </a:solidFill>
            </a:endParaRPr>
          </a:p>
        </p:txBody>
      </p:sp>
      <p:sp>
        <p:nvSpPr>
          <p:cNvPr id="3" name="Inhaltsplatzhalter 2">
            <a:extLst>
              <a:ext uri="{FF2B5EF4-FFF2-40B4-BE49-F238E27FC236}">
                <a16:creationId xmlns:a16="http://schemas.microsoft.com/office/drawing/2014/main" id="{3BB7AB83-CA01-4BF4-9B1E-3E4B368F5A59}"/>
              </a:ext>
            </a:extLst>
          </p:cNvPr>
          <p:cNvSpPr>
            <a:spLocks noGrp="1"/>
          </p:cNvSpPr>
          <p:nvPr>
            <p:ph idx="1"/>
          </p:nvPr>
        </p:nvSpPr>
        <p:spPr/>
        <p:txBody>
          <a:bodyPr>
            <a:normAutofit/>
          </a:bodyPr>
          <a:lstStyle/>
          <a:p>
            <a:r>
              <a:rPr lang="de-DE" sz="2000" b="1" dirty="0"/>
              <a:t>§ 71 StPO </a:t>
            </a:r>
            <a:r>
              <a:rPr lang="de-DE" sz="2000" dirty="0"/>
              <a:t>Möglichkeit eines Antrags auf </a:t>
            </a:r>
            <a:r>
              <a:rPr lang="de-DE" sz="2000" b="1" dirty="0"/>
              <a:t>Anordnungen nach </a:t>
            </a:r>
            <a:endParaRPr lang="de-DE" sz="2000" dirty="0"/>
          </a:p>
          <a:p>
            <a:pPr lvl="1">
              <a:buFont typeface="Symbol" panose="05050102010706020507" pitchFamily="18" charset="2"/>
              <a:buChar char="-"/>
            </a:pPr>
            <a:r>
              <a:rPr lang="de-DE" sz="1800" b="1" dirty="0"/>
              <a:t>§ 76a StPO </a:t>
            </a:r>
            <a:r>
              <a:rPr lang="de-DE" sz="1800" dirty="0"/>
              <a:t>(Auskunft über Stamm- und Zugangsdaten) </a:t>
            </a:r>
          </a:p>
          <a:p>
            <a:pPr lvl="1">
              <a:buFont typeface="Symbol" panose="05050102010706020507" pitchFamily="18" charset="2"/>
              <a:buChar char="-"/>
            </a:pPr>
            <a:r>
              <a:rPr lang="de-DE" sz="1800" b="1" dirty="0"/>
              <a:t>§ 135 Abs 2 Z 2 StPO</a:t>
            </a:r>
            <a:r>
              <a:rPr lang="de-DE" sz="1800" dirty="0"/>
              <a:t> (Auskunft über Daten einer Nachrichtenübermittlung)</a:t>
            </a:r>
          </a:p>
          <a:p>
            <a:r>
              <a:rPr lang="de-DE" sz="2000" dirty="0"/>
              <a:t>bei folgenden </a:t>
            </a:r>
            <a:r>
              <a:rPr lang="de-DE" sz="2000" b="1" dirty="0"/>
              <a:t>Privatanklagedelikten</a:t>
            </a:r>
          </a:p>
          <a:p>
            <a:pPr lvl="1">
              <a:lnSpc>
                <a:spcPct val="100000"/>
              </a:lnSpc>
              <a:buFont typeface="Symbol" panose="05050102010706020507" pitchFamily="18" charset="2"/>
              <a:buChar char="-"/>
            </a:pPr>
            <a:r>
              <a:rPr lang="de-DE" sz="1800" dirty="0"/>
              <a:t>Üble Nachrede (§ 111 StGB) </a:t>
            </a:r>
          </a:p>
          <a:p>
            <a:pPr lvl="1">
              <a:lnSpc>
                <a:spcPct val="100000"/>
              </a:lnSpc>
              <a:buFont typeface="Symbol" panose="05050102010706020507" pitchFamily="18" charset="2"/>
              <a:buChar char="-"/>
            </a:pPr>
            <a:r>
              <a:rPr lang="de-DE" sz="1800" dirty="0"/>
              <a:t>Vorwurf einer schon abgetanen strafbaren Handlung (§ 113 StGB)</a:t>
            </a:r>
          </a:p>
          <a:p>
            <a:pPr lvl="1">
              <a:lnSpc>
                <a:spcPct val="100000"/>
              </a:lnSpc>
              <a:buFont typeface="Symbol" panose="05050102010706020507" pitchFamily="18" charset="2"/>
              <a:buChar char="-"/>
            </a:pPr>
            <a:r>
              <a:rPr lang="de-DE" sz="1800" dirty="0"/>
              <a:t>Beleidigung (§ 115 StGB)</a:t>
            </a:r>
          </a:p>
          <a:p>
            <a:pPr marL="0" indent="0">
              <a:buNone/>
            </a:pPr>
            <a:endParaRPr lang="en-AT" sz="2400" dirty="0"/>
          </a:p>
        </p:txBody>
      </p:sp>
      <p:sp>
        <p:nvSpPr>
          <p:cNvPr id="6" name="Band: nach oben gekippt 5">
            <a:extLst>
              <a:ext uri="{FF2B5EF4-FFF2-40B4-BE49-F238E27FC236}">
                <a16:creationId xmlns:a16="http://schemas.microsoft.com/office/drawing/2014/main" id="{036A04DC-47D1-4987-A14F-67A1C2F1D479}"/>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4151436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5C1F9-81CD-470E-A34C-381485A6782E}"/>
              </a:ext>
            </a:extLst>
          </p:cNvPr>
          <p:cNvSpPr>
            <a:spLocks noGrp="1"/>
          </p:cNvSpPr>
          <p:nvPr>
            <p:ph type="title"/>
          </p:nvPr>
        </p:nvSpPr>
        <p:spPr/>
        <p:txBody>
          <a:bodyPr>
            <a:normAutofit/>
          </a:bodyPr>
          <a:lstStyle/>
          <a:p>
            <a:pPr algn="ctr"/>
            <a:r>
              <a:rPr lang="de-DE" sz="4000" b="1" dirty="0">
                <a:solidFill>
                  <a:srgbClr val="3D6F60"/>
                </a:solidFill>
              </a:rPr>
              <a:t>Herausgabe von Daten - § 18 Abs 4 ECG</a:t>
            </a:r>
            <a:endParaRPr lang="en-AT" sz="4000" b="1" dirty="0">
              <a:solidFill>
                <a:srgbClr val="3D6F60"/>
              </a:solidFill>
            </a:endParaRPr>
          </a:p>
        </p:txBody>
      </p:sp>
      <p:sp>
        <p:nvSpPr>
          <p:cNvPr id="3" name="Inhaltsplatzhalter 2">
            <a:extLst>
              <a:ext uri="{FF2B5EF4-FFF2-40B4-BE49-F238E27FC236}">
                <a16:creationId xmlns:a16="http://schemas.microsoft.com/office/drawing/2014/main" id="{A7DEE4E4-8EC0-4B6B-B671-67317AB15427}"/>
              </a:ext>
            </a:extLst>
          </p:cNvPr>
          <p:cNvSpPr>
            <a:spLocks noGrp="1"/>
          </p:cNvSpPr>
          <p:nvPr>
            <p:ph idx="1"/>
          </p:nvPr>
        </p:nvSpPr>
        <p:spPr/>
        <p:txBody>
          <a:bodyPr>
            <a:normAutofit/>
          </a:bodyPr>
          <a:lstStyle/>
          <a:p>
            <a:pPr>
              <a:lnSpc>
                <a:spcPct val="100000"/>
              </a:lnSpc>
            </a:pPr>
            <a:r>
              <a:rPr lang="de-DE" sz="2000" dirty="0"/>
              <a:t>NEU: Verlagerung des Verfahrens in den </a:t>
            </a:r>
            <a:r>
              <a:rPr lang="de-DE" sz="2000" b="1" dirty="0"/>
              <a:t>außerstreitigen Rechtsweg</a:t>
            </a:r>
          </a:p>
          <a:p>
            <a:pPr>
              <a:lnSpc>
                <a:spcPct val="100000"/>
              </a:lnSpc>
            </a:pPr>
            <a:endParaRPr lang="de-DE" sz="2000" dirty="0"/>
          </a:p>
          <a:p>
            <a:pPr marL="0" indent="0" algn="ctr">
              <a:lnSpc>
                <a:spcPct val="100000"/>
              </a:lnSpc>
              <a:buNone/>
            </a:pPr>
            <a:r>
              <a:rPr lang="de-AT" sz="2000" i="1" dirty="0"/>
              <a:t>„[…] (4a) Der Anspruch nach § 18 Abs. 4 ist vor dem zur Ausübung der Gerichtsbarkeit in Handelssachen berufenen Gerichtshof erster Instanz im Verfahren außer Streitsachen geltend zu machen.“</a:t>
            </a:r>
          </a:p>
          <a:p>
            <a:pPr marL="0" indent="0" algn="ctr">
              <a:lnSpc>
                <a:spcPct val="100000"/>
              </a:lnSpc>
              <a:buNone/>
            </a:pPr>
            <a:endParaRPr lang="de-AT" sz="2000" i="1" dirty="0"/>
          </a:p>
          <a:p>
            <a:pPr>
              <a:lnSpc>
                <a:spcPct val="100000"/>
              </a:lnSpc>
            </a:pPr>
            <a:r>
              <a:rPr lang="de-AT" sz="2000" dirty="0"/>
              <a:t>Vorteil: keine Anwaltspflicht bei Antragseinbringung, geringe und vom Streitwert unabhängige Pauschalgebühr</a:t>
            </a:r>
            <a:endParaRPr lang="en-AT" sz="2000" dirty="0"/>
          </a:p>
        </p:txBody>
      </p:sp>
      <p:sp>
        <p:nvSpPr>
          <p:cNvPr id="4" name="Band: nach oben gekippt 3">
            <a:extLst>
              <a:ext uri="{FF2B5EF4-FFF2-40B4-BE49-F238E27FC236}">
                <a16:creationId xmlns:a16="http://schemas.microsoft.com/office/drawing/2014/main" id="{52DC0DF3-7EF4-4C35-81D0-C1178D10DDD1}"/>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3266274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b="1" dirty="0">
                <a:solidFill>
                  <a:srgbClr val="3D6F60"/>
                </a:solidFill>
              </a:rPr>
              <a:t>Zivilrechtlicher Persönlichkeitsschutz</a:t>
            </a:r>
          </a:p>
        </p:txBody>
      </p:sp>
      <p:sp>
        <p:nvSpPr>
          <p:cNvPr id="3" name="Inhaltsplatzhalter 2"/>
          <p:cNvSpPr>
            <a:spLocks noGrp="1"/>
          </p:cNvSpPr>
          <p:nvPr>
            <p:ph idx="1"/>
          </p:nvPr>
        </p:nvSpPr>
        <p:spPr>
          <a:xfrm>
            <a:off x="838200" y="1808999"/>
            <a:ext cx="10515600" cy="4351338"/>
          </a:xfrm>
        </p:spPr>
        <p:txBody>
          <a:bodyPr>
            <a:normAutofit/>
          </a:bodyPr>
          <a:lstStyle/>
          <a:p>
            <a:pPr>
              <a:lnSpc>
                <a:spcPct val="100000"/>
              </a:lnSpc>
            </a:pPr>
            <a:r>
              <a:rPr lang="en-GB" sz="2000" b="1" dirty="0"/>
              <a:t>§ 16 ABGB </a:t>
            </a:r>
            <a:r>
              <a:rPr lang="de-DE" sz="2000" dirty="0"/>
              <a:t>Angeborene Rechte</a:t>
            </a:r>
          </a:p>
          <a:p>
            <a:pPr>
              <a:lnSpc>
                <a:spcPct val="100000"/>
              </a:lnSpc>
            </a:pPr>
            <a:r>
              <a:rPr lang="de-DE" sz="2000" b="1" dirty="0"/>
              <a:t>§ 17a Abs 3 ABGB </a:t>
            </a:r>
            <a:r>
              <a:rPr lang="de-DE" sz="2000" dirty="0"/>
              <a:t>Postmortaler Persönlichkeitsschutz</a:t>
            </a:r>
          </a:p>
          <a:p>
            <a:pPr>
              <a:lnSpc>
                <a:spcPct val="100000"/>
              </a:lnSpc>
            </a:pPr>
            <a:r>
              <a:rPr lang="de-DE" sz="2000" b="1" dirty="0"/>
              <a:t>§ 20 ABGB </a:t>
            </a:r>
            <a:r>
              <a:rPr lang="de-DE" sz="2000" dirty="0"/>
              <a:t>Unterlassungs- und Beseitigungsanspruch</a:t>
            </a:r>
          </a:p>
          <a:p>
            <a:pPr>
              <a:lnSpc>
                <a:spcPct val="100000"/>
              </a:lnSpc>
            </a:pPr>
            <a:r>
              <a:rPr lang="en-GB" sz="2000" b="1" dirty="0"/>
              <a:t>§ 43 ABGB </a:t>
            </a:r>
            <a:r>
              <a:rPr lang="de-DE" sz="2000" dirty="0"/>
              <a:t>Schutz des Namens </a:t>
            </a:r>
            <a:endParaRPr lang="de-DE" sz="2000" b="1" dirty="0"/>
          </a:p>
          <a:p>
            <a:pPr>
              <a:lnSpc>
                <a:spcPct val="100000"/>
              </a:lnSpc>
            </a:pPr>
            <a:r>
              <a:rPr lang="en-GB" sz="2000" b="1" dirty="0"/>
              <a:t>§ 1330 Abs 1 und 2 ABGB </a:t>
            </a:r>
            <a:r>
              <a:rPr lang="de-DE" sz="2000" dirty="0"/>
              <a:t>Schutz der Ehre und des guten Rufs</a:t>
            </a:r>
          </a:p>
          <a:p>
            <a:pPr>
              <a:lnSpc>
                <a:spcPct val="100000"/>
              </a:lnSpc>
            </a:pPr>
            <a:r>
              <a:rPr lang="en-GB" sz="2000" b="1" dirty="0"/>
              <a:t>§ 1328a ABGB </a:t>
            </a:r>
            <a:r>
              <a:rPr lang="de-DE" sz="2000" dirty="0"/>
              <a:t>Recht auf Wahrung der Privatsphäre</a:t>
            </a:r>
          </a:p>
          <a:p>
            <a:pPr>
              <a:lnSpc>
                <a:spcPct val="100000"/>
              </a:lnSpc>
            </a:pPr>
            <a:r>
              <a:rPr lang="de-DE" sz="2000" b="1" dirty="0"/>
              <a:t>§ 549 ZPO </a:t>
            </a:r>
            <a:r>
              <a:rPr lang="de-DE" sz="2000" dirty="0"/>
              <a:t>Menschenwürde beeinträchtigende Persönlichkeitsrechtsverletzung</a:t>
            </a:r>
          </a:p>
          <a:p>
            <a:pPr marL="0" indent="0">
              <a:lnSpc>
                <a:spcPct val="100000"/>
              </a:lnSpc>
              <a:buNone/>
            </a:pPr>
            <a:r>
              <a:rPr lang="de-AT" sz="2000" b="1" dirty="0">
                <a:sym typeface="Wingdings"/>
              </a:rPr>
              <a:t> </a:t>
            </a:r>
            <a:r>
              <a:rPr lang="de-DE" sz="2000" b="1" dirty="0"/>
              <a:t>Anspruch auf Unterlassung + Beseitigung, Widerruf, Veröffentlichung, Schadenersatz </a:t>
            </a:r>
            <a:endParaRPr lang="de-DE" sz="2000" dirty="0"/>
          </a:p>
        </p:txBody>
      </p:sp>
      <p:sp>
        <p:nvSpPr>
          <p:cNvPr id="6" name="Band: nach oben gekippt 5">
            <a:extLst>
              <a:ext uri="{FF2B5EF4-FFF2-40B4-BE49-F238E27FC236}">
                <a16:creationId xmlns:a16="http://schemas.microsoft.com/office/drawing/2014/main" id="{9A5B34B1-E82A-4A7A-9BDE-8CCBF96FDA4E}"/>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945787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0F53E-F70A-47D5-A906-1842DAF294EB}"/>
              </a:ext>
            </a:extLst>
          </p:cNvPr>
          <p:cNvSpPr>
            <a:spLocks noGrp="1"/>
          </p:cNvSpPr>
          <p:nvPr>
            <p:ph type="title"/>
          </p:nvPr>
        </p:nvSpPr>
        <p:spPr/>
        <p:txBody>
          <a:bodyPr>
            <a:normAutofit/>
          </a:bodyPr>
          <a:lstStyle/>
          <a:p>
            <a:pPr algn="ctr"/>
            <a:r>
              <a:rPr lang="de-DE" sz="4000" b="1" dirty="0">
                <a:solidFill>
                  <a:srgbClr val="3D6F60"/>
                </a:solidFill>
              </a:rPr>
              <a:t>Bildnisschutz - § 78 UrhG</a:t>
            </a:r>
            <a:endParaRPr lang="en-AT" sz="4000" b="1" dirty="0">
              <a:solidFill>
                <a:srgbClr val="3D6F60"/>
              </a:solidFill>
            </a:endParaRPr>
          </a:p>
        </p:txBody>
      </p:sp>
      <p:sp>
        <p:nvSpPr>
          <p:cNvPr id="3" name="Inhaltsplatzhalter 2">
            <a:extLst>
              <a:ext uri="{FF2B5EF4-FFF2-40B4-BE49-F238E27FC236}">
                <a16:creationId xmlns:a16="http://schemas.microsoft.com/office/drawing/2014/main" id="{36C168DE-A00A-4BB5-BA03-DB01E2DC0D9D}"/>
              </a:ext>
            </a:extLst>
          </p:cNvPr>
          <p:cNvSpPr>
            <a:spLocks noGrp="1"/>
          </p:cNvSpPr>
          <p:nvPr>
            <p:ph idx="1"/>
          </p:nvPr>
        </p:nvSpPr>
        <p:spPr/>
        <p:txBody>
          <a:bodyPr>
            <a:normAutofit/>
          </a:bodyPr>
          <a:lstStyle/>
          <a:p>
            <a:r>
              <a:rPr lang="de-DE" sz="2000" dirty="0"/>
              <a:t>Schutz vor missbräuchlicher Verwendung von Bildern</a:t>
            </a:r>
          </a:p>
          <a:p>
            <a:r>
              <a:rPr lang="de-DE" sz="2000" dirty="0"/>
              <a:t>ohne Zustimmung des Abgebildeten</a:t>
            </a:r>
          </a:p>
          <a:p>
            <a:r>
              <a:rPr lang="de-DE" sz="2000" dirty="0"/>
              <a:t>bloßstellende, entwürdigende oder herabsetzende Fotos</a:t>
            </a:r>
          </a:p>
          <a:p>
            <a:r>
              <a:rPr lang="de-DE" sz="2000" dirty="0"/>
              <a:t>auch Verwendung zu Werbezwecken</a:t>
            </a:r>
          </a:p>
          <a:p>
            <a:r>
              <a:rPr lang="de-DE" sz="2000" dirty="0"/>
              <a:t>wenn Person zumindest für Bekannte erkennbar</a:t>
            </a:r>
          </a:p>
          <a:p>
            <a:pPr>
              <a:lnSpc>
                <a:spcPct val="100000"/>
              </a:lnSpc>
            </a:pPr>
            <a:endParaRPr lang="de-DE" sz="2000" dirty="0">
              <a:latin typeface="Arial" panose="020B0604020202020204" pitchFamily="34" charset="0"/>
              <a:cs typeface="Arial" panose="020B0604020202020204" pitchFamily="34" charset="0"/>
            </a:endParaRPr>
          </a:p>
          <a:p>
            <a:pPr marL="0" indent="0">
              <a:lnSpc>
                <a:spcPct val="100000"/>
              </a:lnSpc>
              <a:buNone/>
            </a:pPr>
            <a:r>
              <a:rPr lang="de-AT" sz="2000" b="1" dirty="0">
                <a:cs typeface="Arial" panose="020B0604020202020204" pitchFamily="34" charset="0"/>
                <a:sym typeface="Wingdings"/>
              </a:rPr>
              <a:t> </a:t>
            </a:r>
            <a:r>
              <a:rPr lang="de-DE" sz="2000" b="1" dirty="0">
                <a:cs typeface="Arial" panose="020B0604020202020204" pitchFamily="34" charset="0"/>
              </a:rPr>
              <a:t>Anspruch auf Unterlassung, Beseitigung, Urteilsveröffentlichung, immaterieller Schadenersatz</a:t>
            </a:r>
          </a:p>
          <a:p>
            <a:endParaRPr lang="en-A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548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7CBCE-0005-4D19-9AB1-4EEF0937FAB8}"/>
              </a:ext>
            </a:extLst>
          </p:cNvPr>
          <p:cNvSpPr>
            <a:spLocks noGrp="1"/>
          </p:cNvSpPr>
          <p:nvPr>
            <p:ph type="title"/>
          </p:nvPr>
        </p:nvSpPr>
        <p:spPr/>
        <p:txBody>
          <a:bodyPr>
            <a:normAutofit/>
          </a:bodyPr>
          <a:lstStyle/>
          <a:p>
            <a:pPr algn="ctr"/>
            <a:r>
              <a:rPr lang="de-DE" sz="4000" b="1" dirty="0">
                <a:solidFill>
                  <a:srgbClr val="3D6F60"/>
                </a:solidFill>
              </a:rPr>
              <a:t>Glawischnig ./. Facebook </a:t>
            </a:r>
            <a:r>
              <a:rPr lang="de-DE" sz="4000" dirty="0">
                <a:solidFill>
                  <a:srgbClr val="3D6F60"/>
                </a:solidFill>
              </a:rPr>
              <a:t>- EuGH C-18/18</a:t>
            </a:r>
            <a:endParaRPr lang="en-AT" sz="4000" dirty="0">
              <a:solidFill>
                <a:srgbClr val="3D6F60"/>
              </a:solidFill>
            </a:endParaRPr>
          </a:p>
        </p:txBody>
      </p:sp>
      <p:sp>
        <p:nvSpPr>
          <p:cNvPr id="3" name="Inhaltsplatzhalter 2">
            <a:extLst>
              <a:ext uri="{FF2B5EF4-FFF2-40B4-BE49-F238E27FC236}">
                <a16:creationId xmlns:a16="http://schemas.microsoft.com/office/drawing/2014/main" id="{195C66B3-0B9B-402A-A2CC-BF7197F4DD7D}"/>
              </a:ext>
            </a:extLst>
          </p:cNvPr>
          <p:cNvSpPr>
            <a:spLocks noGrp="1"/>
          </p:cNvSpPr>
          <p:nvPr>
            <p:ph idx="1"/>
          </p:nvPr>
        </p:nvSpPr>
        <p:spPr/>
        <p:txBody>
          <a:bodyPr>
            <a:normAutofit/>
          </a:bodyPr>
          <a:lstStyle/>
          <a:p>
            <a:pPr marL="0" indent="0">
              <a:lnSpc>
                <a:spcPct val="120000"/>
              </a:lnSpc>
              <a:buNone/>
            </a:pPr>
            <a:r>
              <a:rPr lang="de-AT" sz="2000" dirty="0"/>
              <a:t>Gericht eines Mitgliedstaats kann einem Hostprovider auftragen, im Rahmen des einschlägigen internationalen Rechts, dessen Berücksichtigung Sache der Mitgliedstaaten ist, </a:t>
            </a:r>
            <a:r>
              <a:rPr lang="de-AT" sz="2000" b="1" dirty="0"/>
              <a:t>weltweit </a:t>
            </a:r>
            <a:r>
              <a:rPr lang="de-AT" sz="2000" dirty="0"/>
              <a:t>die von der Verfügung betroffenen Informationen zu </a:t>
            </a:r>
            <a:r>
              <a:rPr lang="de-AT" sz="2000" b="1" dirty="0"/>
              <a:t>entfernen</a:t>
            </a:r>
            <a:r>
              <a:rPr lang="de-AT" sz="2000" dirty="0"/>
              <a:t> oder den Zugang zu ihnen zu sperren. </a:t>
            </a:r>
          </a:p>
          <a:p>
            <a:pPr marL="0" indent="0">
              <a:lnSpc>
                <a:spcPct val="120000"/>
              </a:lnSpc>
              <a:buNone/>
            </a:pPr>
            <a:endParaRPr lang="de-AT" sz="2000" dirty="0"/>
          </a:p>
          <a:p>
            <a:pPr marL="0" indent="0">
              <a:lnSpc>
                <a:spcPct val="120000"/>
              </a:lnSpc>
              <a:buNone/>
            </a:pPr>
            <a:r>
              <a:rPr lang="de-AT" sz="2000" dirty="0"/>
              <a:t>→ Klage gegen FB</a:t>
            </a:r>
          </a:p>
          <a:p>
            <a:pPr>
              <a:lnSpc>
                <a:spcPct val="120000"/>
              </a:lnSpc>
            </a:pPr>
            <a:r>
              <a:rPr lang="de-AT" sz="2000" dirty="0"/>
              <a:t>Herausgabe der Userdaten</a:t>
            </a:r>
          </a:p>
          <a:p>
            <a:pPr>
              <a:lnSpc>
                <a:spcPct val="120000"/>
              </a:lnSpc>
            </a:pPr>
            <a:r>
              <a:rPr lang="de-AT" sz="2000" dirty="0"/>
              <a:t>Unterlassung</a:t>
            </a:r>
          </a:p>
          <a:p>
            <a:pPr>
              <a:lnSpc>
                <a:spcPct val="120000"/>
              </a:lnSpc>
            </a:pPr>
            <a:r>
              <a:rPr lang="de-AT" sz="2000" dirty="0"/>
              <a:t>Urteilsveröffentlichung</a:t>
            </a:r>
          </a:p>
          <a:p>
            <a:pPr>
              <a:lnSpc>
                <a:spcPct val="120000"/>
              </a:lnSpc>
            </a:pPr>
            <a:r>
              <a:rPr lang="de-AT" sz="2000" dirty="0"/>
              <a:t>immaterieller Schadenersatz</a:t>
            </a:r>
          </a:p>
          <a:p>
            <a:pPr marL="0" indent="0">
              <a:lnSpc>
                <a:spcPct val="120000"/>
              </a:lnSpc>
              <a:buNone/>
            </a:pPr>
            <a:endParaRPr lang="de-AT" sz="2000" dirty="0"/>
          </a:p>
        </p:txBody>
      </p:sp>
    </p:spTree>
    <p:extLst>
      <p:ext uri="{BB962C8B-B14F-4D97-AF65-F5344CB8AC3E}">
        <p14:creationId xmlns:p14="http://schemas.microsoft.com/office/powerpoint/2010/main" val="4102123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09778-D628-47A0-800D-CF83AB9D564D}"/>
              </a:ext>
            </a:extLst>
          </p:cNvPr>
          <p:cNvSpPr>
            <a:spLocks noGrp="1"/>
          </p:cNvSpPr>
          <p:nvPr>
            <p:ph type="title"/>
          </p:nvPr>
        </p:nvSpPr>
        <p:spPr/>
        <p:txBody>
          <a:bodyPr>
            <a:normAutofit/>
          </a:bodyPr>
          <a:lstStyle/>
          <a:p>
            <a:pPr algn="ctr"/>
            <a:r>
              <a:rPr lang="de-DE" sz="4000" b="1" dirty="0">
                <a:solidFill>
                  <a:srgbClr val="3D6F60"/>
                </a:solidFill>
              </a:rPr>
              <a:t>NEU: Mandatsverfahren </a:t>
            </a:r>
            <a:r>
              <a:rPr lang="de-DE" sz="4000" dirty="0">
                <a:solidFill>
                  <a:srgbClr val="3D6F60"/>
                </a:solidFill>
              </a:rPr>
              <a:t>- § 549 ZPO</a:t>
            </a:r>
            <a:endParaRPr lang="en-AT" sz="4000" dirty="0">
              <a:solidFill>
                <a:srgbClr val="3D6F60"/>
              </a:solidFill>
            </a:endParaRPr>
          </a:p>
        </p:txBody>
      </p:sp>
      <p:sp>
        <p:nvSpPr>
          <p:cNvPr id="3" name="Inhaltsplatzhalter 2">
            <a:extLst>
              <a:ext uri="{FF2B5EF4-FFF2-40B4-BE49-F238E27FC236}">
                <a16:creationId xmlns:a16="http://schemas.microsoft.com/office/drawing/2014/main" id="{F005F59A-487A-404C-BE16-4615802DC853}"/>
              </a:ext>
            </a:extLst>
          </p:cNvPr>
          <p:cNvSpPr>
            <a:spLocks noGrp="1"/>
          </p:cNvSpPr>
          <p:nvPr>
            <p:ph idx="1"/>
          </p:nvPr>
        </p:nvSpPr>
        <p:spPr/>
        <p:txBody>
          <a:bodyPr>
            <a:normAutofit/>
          </a:bodyPr>
          <a:lstStyle/>
          <a:p>
            <a:pPr>
              <a:spcBef>
                <a:spcPts val="1200"/>
              </a:spcBef>
            </a:pPr>
            <a:r>
              <a:rPr lang="de-DE" sz="2000" dirty="0"/>
              <a:t>Ziel: rasche, niederschwellige Abhilfe - </a:t>
            </a:r>
            <a:r>
              <a:rPr lang="de-DE" sz="2000" b="1" dirty="0"/>
              <a:t>Unterlassung</a:t>
            </a:r>
          </a:p>
          <a:p>
            <a:pPr>
              <a:spcBef>
                <a:spcPts val="1200"/>
              </a:spcBef>
            </a:pPr>
            <a:r>
              <a:rPr lang="de-DE" sz="2000" dirty="0"/>
              <a:t>erhebliche, die </a:t>
            </a:r>
            <a:r>
              <a:rPr lang="de-DE" sz="2000" b="1" dirty="0"/>
              <a:t>Menschenwürde</a:t>
            </a:r>
            <a:r>
              <a:rPr lang="de-DE" sz="2000" dirty="0"/>
              <a:t> einer natürlichen Person beeinträchtigende </a:t>
            </a:r>
            <a:r>
              <a:rPr lang="de-DE" sz="2000" b="1" dirty="0"/>
              <a:t>Verletzungen von Persönlichkeitsrechten</a:t>
            </a:r>
          </a:p>
          <a:p>
            <a:pPr>
              <a:spcBef>
                <a:spcPts val="1200"/>
              </a:spcBef>
            </a:pPr>
            <a:r>
              <a:rPr lang="de-DE" sz="2000" dirty="0"/>
              <a:t>in einem elektronischen Kommunikationsnetz (Internet, zB auch Kabelfernsehnetze etc.)</a:t>
            </a:r>
          </a:p>
          <a:p>
            <a:pPr>
              <a:spcBef>
                <a:spcPts val="1200"/>
              </a:spcBef>
            </a:pPr>
            <a:r>
              <a:rPr lang="de-DE" sz="2000" dirty="0"/>
              <a:t>Unterlassungsauftrag </a:t>
            </a:r>
            <a:r>
              <a:rPr lang="de-DE" sz="2000" b="1" dirty="0"/>
              <a:t>ohne vorhergehende mündliche Verhandlung</a:t>
            </a:r>
          </a:p>
          <a:p>
            <a:pPr>
              <a:spcBef>
                <a:spcPts val="1200"/>
              </a:spcBef>
            </a:pPr>
            <a:r>
              <a:rPr lang="de-DE" sz="2000" dirty="0"/>
              <a:t>Vorläufige Vollstreckbarkeit kann zuerkannt werden</a:t>
            </a:r>
          </a:p>
          <a:p>
            <a:endParaRPr lang="de-DE" sz="2200" dirty="0"/>
          </a:p>
        </p:txBody>
      </p:sp>
      <p:sp>
        <p:nvSpPr>
          <p:cNvPr id="9" name="Band: nach oben gekippt 8">
            <a:extLst>
              <a:ext uri="{FF2B5EF4-FFF2-40B4-BE49-F238E27FC236}">
                <a16:creationId xmlns:a16="http://schemas.microsoft.com/office/drawing/2014/main" id="{2B3BCC7A-469F-456A-BE0A-B8B1F61287B8}"/>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148635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B7D437B-FE31-4945-B8EF-AE299D0A2525}"/>
              </a:ext>
            </a:extLst>
          </p:cNvPr>
          <p:cNvSpPr>
            <a:spLocks noGrp="1"/>
          </p:cNvSpPr>
          <p:nvPr>
            <p:ph idx="1"/>
          </p:nvPr>
        </p:nvSpPr>
        <p:spPr>
          <a:xfrm>
            <a:off x="6201401" y="2187179"/>
            <a:ext cx="4953417" cy="3810852"/>
          </a:xfrm>
        </p:spPr>
        <p:txBody>
          <a:bodyPr>
            <a:normAutofit/>
          </a:bodyPr>
          <a:lstStyle/>
          <a:p>
            <a:pPr marL="0" indent="0">
              <a:lnSpc>
                <a:spcPct val="150000"/>
              </a:lnSpc>
              <a:buNone/>
            </a:pPr>
            <a:r>
              <a:rPr lang="de-AT" sz="2000" i="1" dirty="0"/>
              <a:t>„Das ist eine Frau die den Frauentag verdient!!!!! Nicht so miese </a:t>
            </a:r>
            <a:r>
              <a:rPr lang="de-AT" sz="2000" i="1" dirty="0" err="1"/>
              <a:t>Pissnelken</a:t>
            </a:r>
            <a:r>
              <a:rPr lang="de-AT" sz="2000" i="1" dirty="0"/>
              <a:t> wie Heinisch Hosek, Rauch </a:t>
            </a:r>
            <a:r>
              <a:rPr lang="de-AT" sz="2000" i="1" dirty="0" err="1"/>
              <a:t>Kallat</a:t>
            </a:r>
            <a:r>
              <a:rPr lang="de-AT" sz="2000" i="1" dirty="0"/>
              <a:t>, </a:t>
            </a:r>
            <a:r>
              <a:rPr lang="de-AT" sz="2000" i="1" dirty="0" err="1"/>
              <a:t>Glawischnigg</a:t>
            </a:r>
            <a:r>
              <a:rPr lang="de-AT" sz="2000" i="1" dirty="0"/>
              <a:t> und die größte </a:t>
            </a:r>
            <a:r>
              <a:rPr lang="de-DE" sz="2000" i="1" dirty="0"/>
              <a:t>DRECKSAU ALEF KORUN”</a:t>
            </a:r>
            <a:endParaRPr lang="de-DE" sz="2000" dirty="0"/>
          </a:p>
        </p:txBody>
      </p:sp>
      <p:sp>
        <p:nvSpPr>
          <p:cNvPr id="4" name="Rectangle 2">
            <a:extLst>
              <a:ext uri="{FF2B5EF4-FFF2-40B4-BE49-F238E27FC236}">
                <a16:creationId xmlns:a16="http://schemas.microsoft.com/office/drawing/2014/main" id="{856B8EF7-C1C8-4863-BB64-298BE33EFB49}"/>
              </a:ext>
            </a:extLst>
          </p:cNvPr>
          <p:cNvSpPr>
            <a:spLocks noChangeArrowheads="1"/>
          </p:cNvSpPr>
          <p:nvPr/>
        </p:nvSpPr>
        <p:spPr bwMode="auto">
          <a:xfrm>
            <a:off x="4733365" y="790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50864D3-986F-44A0-B1FD-E43850B36592}"/>
              </a:ext>
            </a:extLst>
          </p:cNvPr>
          <p:cNvSpPr>
            <a:spLocks noChangeArrowheads="1"/>
          </p:cNvSpPr>
          <p:nvPr/>
        </p:nvSpPr>
        <p:spPr bwMode="auto">
          <a:xfrm>
            <a:off x="0" y="-1"/>
            <a:ext cx="105316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Grafik 6" descr="Ein Bild, das Text enthält.&#10;&#10;Automatisch generierte Beschreibung">
            <a:extLst>
              <a:ext uri="{FF2B5EF4-FFF2-40B4-BE49-F238E27FC236}">
                <a16:creationId xmlns:a16="http://schemas.microsoft.com/office/drawing/2014/main" id="{7435718B-C680-45E6-98D2-5B5CCF7A9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08" y="518824"/>
            <a:ext cx="5476190" cy="5923809"/>
          </a:xfrm>
          <a:prstGeom prst="rect">
            <a:avLst/>
          </a:prstGeom>
        </p:spPr>
      </p:pic>
    </p:spTree>
    <p:extLst>
      <p:ext uri="{BB962C8B-B14F-4D97-AF65-F5344CB8AC3E}">
        <p14:creationId xmlns:p14="http://schemas.microsoft.com/office/powerpoint/2010/main" val="3597004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DDD3E-46C2-4C81-8BF4-E26D817F2955}"/>
              </a:ext>
            </a:extLst>
          </p:cNvPr>
          <p:cNvSpPr>
            <a:spLocks noGrp="1"/>
          </p:cNvSpPr>
          <p:nvPr>
            <p:ph type="title"/>
          </p:nvPr>
        </p:nvSpPr>
        <p:spPr/>
        <p:txBody>
          <a:bodyPr>
            <a:normAutofit/>
          </a:bodyPr>
          <a:lstStyle/>
          <a:p>
            <a:pPr algn="ctr"/>
            <a:r>
              <a:rPr lang="de-DE" sz="4000" b="1" dirty="0">
                <a:solidFill>
                  <a:srgbClr val="3D6F60"/>
                </a:solidFill>
              </a:rPr>
              <a:t>Kommunikationsplattformengesetz</a:t>
            </a:r>
            <a:endParaRPr lang="de-DE" sz="4000" b="1" dirty="0">
              <a:solidFill>
                <a:srgbClr val="3D6F60"/>
              </a:solidFill>
              <a:highlight>
                <a:srgbClr val="FFFF00"/>
              </a:highlight>
            </a:endParaRPr>
          </a:p>
        </p:txBody>
      </p:sp>
      <p:sp>
        <p:nvSpPr>
          <p:cNvPr id="3" name="Inhaltsplatzhalter 2">
            <a:extLst>
              <a:ext uri="{FF2B5EF4-FFF2-40B4-BE49-F238E27FC236}">
                <a16:creationId xmlns:a16="http://schemas.microsoft.com/office/drawing/2014/main" id="{9D32E26B-6934-46D4-B896-D2A5C8D4D52A}"/>
              </a:ext>
            </a:extLst>
          </p:cNvPr>
          <p:cNvSpPr>
            <a:spLocks noGrp="1"/>
          </p:cNvSpPr>
          <p:nvPr>
            <p:ph idx="1"/>
          </p:nvPr>
        </p:nvSpPr>
        <p:spPr>
          <a:xfrm>
            <a:off x="838200" y="1634526"/>
            <a:ext cx="10515600" cy="4351338"/>
          </a:xfrm>
        </p:spPr>
        <p:txBody>
          <a:bodyPr>
            <a:normAutofit fontScale="70000" lnSpcReduction="20000"/>
          </a:bodyPr>
          <a:lstStyle/>
          <a:p>
            <a:r>
              <a:rPr lang="de-AT" dirty="0"/>
              <a:t>Gesetz, dass die rasche Löschung rechtswidriger Inhalte von Plattformen zum Ziel hat</a:t>
            </a:r>
            <a:endParaRPr lang="de-DE" dirty="0"/>
          </a:p>
          <a:p>
            <a:r>
              <a:rPr lang="de-DE" dirty="0"/>
              <a:t>Kommunikationsplattformen mit Gewinnerzielungsabsicht mit</a:t>
            </a:r>
          </a:p>
          <a:p>
            <a:pPr lvl="1">
              <a:buFont typeface="Symbol" panose="05050102010706020507" pitchFamily="18" charset="2"/>
              <a:buChar char="-"/>
            </a:pPr>
            <a:r>
              <a:rPr lang="de-DE" dirty="0"/>
              <a:t>mehr als 100.000 </a:t>
            </a:r>
            <a:r>
              <a:rPr lang="de-DE" dirty="0" err="1"/>
              <a:t>Nutzer:Innen</a:t>
            </a:r>
            <a:r>
              <a:rPr lang="de-DE" dirty="0"/>
              <a:t> oder (Facebook, Twitter, </a:t>
            </a:r>
            <a:r>
              <a:rPr lang="de-DE" dirty="0" err="1"/>
              <a:t>Tiktok</a:t>
            </a:r>
            <a:r>
              <a:rPr lang="de-DE" dirty="0"/>
              <a:t>)</a:t>
            </a:r>
          </a:p>
          <a:p>
            <a:pPr lvl="1">
              <a:buFont typeface="Symbol" panose="05050102010706020507" pitchFamily="18" charset="2"/>
              <a:buChar char="-"/>
            </a:pPr>
            <a:r>
              <a:rPr lang="de-DE" dirty="0"/>
              <a:t>weniger als € 500.000 Umsatz/Jahr</a:t>
            </a:r>
          </a:p>
          <a:p>
            <a:r>
              <a:rPr lang="de-DE" dirty="0"/>
              <a:t>Ausgenommen: </a:t>
            </a:r>
          </a:p>
          <a:p>
            <a:pPr lvl="1">
              <a:buFont typeface="Symbol" panose="05050102010706020507" pitchFamily="18" charset="2"/>
              <a:buChar char="-"/>
            </a:pPr>
            <a:r>
              <a:rPr lang="de-DE" dirty="0"/>
              <a:t>Verkaufsplattformen</a:t>
            </a:r>
          </a:p>
          <a:p>
            <a:pPr lvl="1">
              <a:buFont typeface="Symbol" panose="05050102010706020507" pitchFamily="18" charset="2"/>
              <a:buChar char="-"/>
            </a:pPr>
            <a:r>
              <a:rPr lang="de-DE" dirty="0"/>
              <a:t>Online-Enzyklopädien, Bildungs- und Lernplattformen</a:t>
            </a:r>
          </a:p>
          <a:p>
            <a:pPr lvl="1">
              <a:buFont typeface="Symbol" panose="05050102010706020507" pitchFamily="18" charset="2"/>
              <a:buChar char="-"/>
            </a:pPr>
            <a:r>
              <a:rPr lang="de-DE" dirty="0"/>
              <a:t>Angebote von </a:t>
            </a:r>
            <a:r>
              <a:rPr lang="de-DE" b="1" dirty="0"/>
              <a:t>Medienunternehmen</a:t>
            </a:r>
            <a:r>
              <a:rPr lang="de-DE" dirty="0"/>
              <a:t> </a:t>
            </a:r>
            <a:r>
              <a:rPr lang="de-DE" dirty="0" err="1"/>
              <a:t>iZm</a:t>
            </a:r>
            <a:r>
              <a:rPr lang="de-DE" dirty="0"/>
              <a:t> journalistischen Inhalten</a:t>
            </a:r>
          </a:p>
          <a:p>
            <a:pPr lvl="4">
              <a:buFont typeface="Symbol" panose="05050102010706020507" pitchFamily="18" charset="2"/>
              <a:buChar char="-"/>
            </a:pPr>
            <a:r>
              <a:rPr lang="de-DE" sz="2400" dirty="0"/>
              <a:t>Melde- und Überprüfungsverfahren</a:t>
            </a:r>
          </a:p>
          <a:p>
            <a:pPr lvl="4">
              <a:buFont typeface="Symbol" panose="05050102010706020507" pitchFamily="18" charset="2"/>
              <a:buChar char="-"/>
            </a:pPr>
            <a:r>
              <a:rPr lang="de-DE" sz="2400" dirty="0"/>
              <a:t>Berichtspflicht (jährlich; bei über einer Million Nutzern halbjährlich)</a:t>
            </a:r>
          </a:p>
          <a:p>
            <a:pPr lvl="1"/>
            <a:endParaRPr lang="de-DE" dirty="0"/>
          </a:p>
          <a:p>
            <a:pPr marL="0" indent="0">
              <a:buNone/>
            </a:pPr>
            <a:endParaRPr lang="de-DE" dirty="0"/>
          </a:p>
        </p:txBody>
      </p:sp>
      <p:sp>
        <p:nvSpPr>
          <p:cNvPr id="4" name="Band: nach oben gekippt 3">
            <a:extLst>
              <a:ext uri="{FF2B5EF4-FFF2-40B4-BE49-F238E27FC236}">
                <a16:creationId xmlns:a16="http://schemas.microsoft.com/office/drawing/2014/main" id="{96479898-8D12-4BD5-8FA4-607430561B4A}"/>
              </a:ext>
            </a:extLst>
          </p:cNvPr>
          <p:cNvSpPr/>
          <p:nvPr/>
        </p:nvSpPr>
        <p:spPr>
          <a:xfrm rot="1013690">
            <a:off x="193638" y="5530084"/>
            <a:ext cx="2334410" cy="911561"/>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Hass-im-Netz-Paket</a:t>
            </a:r>
            <a:endParaRPr lang="en-AT" dirty="0"/>
          </a:p>
        </p:txBody>
      </p:sp>
    </p:spTree>
    <p:extLst>
      <p:ext uri="{BB962C8B-B14F-4D97-AF65-F5344CB8AC3E}">
        <p14:creationId xmlns:p14="http://schemas.microsoft.com/office/powerpoint/2010/main" val="4202059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DDD3E-46C2-4C81-8BF4-E26D817F2955}"/>
              </a:ext>
            </a:extLst>
          </p:cNvPr>
          <p:cNvSpPr>
            <a:spLocks noGrp="1"/>
          </p:cNvSpPr>
          <p:nvPr>
            <p:ph type="title"/>
          </p:nvPr>
        </p:nvSpPr>
        <p:spPr/>
        <p:txBody>
          <a:bodyPr>
            <a:normAutofit/>
          </a:bodyPr>
          <a:lstStyle/>
          <a:p>
            <a:pPr algn="ctr"/>
            <a:r>
              <a:rPr lang="de-DE" sz="4000" b="1" dirty="0">
                <a:solidFill>
                  <a:srgbClr val="3D6F60"/>
                </a:solidFill>
              </a:rPr>
              <a:t>Digital Services Act (DSA)</a:t>
            </a:r>
            <a:endParaRPr lang="de-DE" sz="4000" b="1" dirty="0">
              <a:solidFill>
                <a:srgbClr val="3D6F60"/>
              </a:solidFill>
              <a:highlight>
                <a:srgbClr val="FFFF00"/>
              </a:highlight>
            </a:endParaRPr>
          </a:p>
        </p:txBody>
      </p:sp>
      <p:sp>
        <p:nvSpPr>
          <p:cNvPr id="3" name="Inhaltsplatzhalter 2">
            <a:extLst>
              <a:ext uri="{FF2B5EF4-FFF2-40B4-BE49-F238E27FC236}">
                <a16:creationId xmlns:a16="http://schemas.microsoft.com/office/drawing/2014/main" id="{9D32E26B-6934-46D4-B896-D2A5C8D4D52A}"/>
              </a:ext>
            </a:extLst>
          </p:cNvPr>
          <p:cNvSpPr>
            <a:spLocks noGrp="1"/>
          </p:cNvSpPr>
          <p:nvPr>
            <p:ph idx="1"/>
          </p:nvPr>
        </p:nvSpPr>
        <p:spPr>
          <a:xfrm>
            <a:off x="838200" y="1634526"/>
            <a:ext cx="10515600" cy="4351338"/>
          </a:xfrm>
        </p:spPr>
        <p:txBody>
          <a:bodyPr>
            <a:normAutofit/>
          </a:bodyPr>
          <a:lstStyle/>
          <a:p>
            <a:r>
              <a:rPr lang="de-DE" sz="2000" dirty="0"/>
              <a:t>EU-VO mit zahlreichen Pflichten für Vermittlungsdienste (Art 3 </a:t>
            </a:r>
            <a:r>
              <a:rPr lang="de-DE" sz="2000" dirty="0" err="1"/>
              <a:t>lit</a:t>
            </a:r>
            <a:r>
              <a:rPr lang="de-DE" sz="2000" dirty="0"/>
              <a:t> g) </a:t>
            </a:r>
          </a:p>
          <a:p>
            <a:r>
              <a:rPr lang="de-DE" sz="2000" dirty="0"/>
              <a:t>tritt vollständig mit 17.02.2023 in Kraft</a:t>
            </a:r>
          </a:p>
          <a:p>
            <a:pPr lvl="1">
              <a:buFont typeface="Symbol" panose="05050102010706020507" pitchFamily="18" charset="2"/>
              <a:buChar char="-"/>
            </a:pPr>
            <a:r>
              <a:rPr lang="de-DE" sz="1800" dirty="0"/>
              <a:t>einzelne Bestimmungen (z.B. Meldeverfahren) gelten seit </a:t>
            </a:r>
            <a:r>
              <a:rPr lang="de-DE" sz="1800" b="1" dirty="0"/>
              <a:t>25.08.2023</a:t>
            </a:r>
            <a:r>
              <a:rPr lang="de-DE" sz="1800" dirty="0"/>
              <a:t> für 19 „sehr große“  online Suchmaschinen und Plattformen (ab 45 Mio. aktiven Nutzern/Monat): Facebook, Google, Twitter… </a:t>
            </a:r>
            <a:endParaRPr lang="de-DE" sz="1400" dirty="0"/>
          </a:p>
          <a:p>
            <a:r>
              <a:rPr lang="de-DE" sz="2000" dirty="0"/>
              <a:t>ersetzt Providerhaftung nach dem ECG (Art 4 ff DSA)</a:t>
            </a:r>
          </a:p>
          <a:p>
            <a:r>
              <a:rPr lang="de-DE" sz="2000" dirty="0"/>
              <a:t>Verdrängung des Kommunikationsplattformengesetz in weiten Teilen </a:t>
            </a:r>
            <a:endParaRPr lang="de-DE" sz="1600" dirty="0"/>
          </a:p>
          <a:p>
            <a:pPr lvl="1">
              <a:buFont typeface="Symbol" panose="05050102010706020507" pitchFamily="18" charset="2"/>
              <a:buChar char="-"/>
            </a:pPr>
            <a:r>
              <a:rPr lang="de-DE" sz="1800" dirty="0"/>
              <a:t>innerstaatliche Vorgehensweise noch ausständig (</a:t>
            </a:r>
            <a:r>
              <a:rPr lang="de-DE" sz="1800" dirty="0" err="1"/>
              <a:t>KoPl</a:t>
            </a:r>
            <a:r>
              <a:rPr lang="de-DE" sz="1800" dirty="0"/>
              <a:t>-G ganz/teilweise aufheben) </a:t>
            </a:r>
          </a:p>
        </p:txBody>
      </p:sp>
    </p:spTree>
    <p:extLst>
      <p:ext uri="{BB962C8B-B14F-4D97-AF65-F5344CB8AC3E}">
        <p14:creationId xmlns:p14="http://schemas.microsoft.com/office/powerpoint/2010/main" val="584992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DDD3E-46C2-4C81-8BF4-E26D817F2955}"/>
              </a:ext>
            </a:extLst>
          </p:cNvPr>
          <p:cNvSpPr>
            <a:spLocks noGrp="1"/>
          </p:cNvSpPr>
          <p:nvPr>
            <p:ph type="title"/>
          </p:nvPr>
        </p:nvSpPr>
        <p:spPr/>
        <p:txBody>
          <a:bodyPr>
            <a:normAutofit/>
          </a:bodyPr>
          <a:lstStyle/>
          <a:p>
            <a:pPr algn="ctr"/>
            <a:r>
              <a:rPr lang="de-DE" sz="4000" b="1" dirty="0">
                <a:solidFill>
                  <a:srgbClr val="3D6F60"/>
                </a:solidFill>
              </a:rPr>
              <a:t>Digital Services Act (DSA)</a:t>
            </a:r>
            <a:endParaRPr lang="de-DE" sz="4000" b="1" dirty="0">
              <a:solidFill>
                <a:srgbClr val="3D6F60"/>
              </a:solidFill>
              <a:highlight>
                <a:srgbClr val="FFFF00"/>
              </a:highlight>
            </a:endParaRPr>
          </a:p>
        </p:txBody>
      </p:sp>
      <p:sp>
        <p:nvSpPr>
          <p:cNvPr id="3" name="Inhaltsplatzhalter 2">
            <a:extLst>
              <a:ext uri="{FF2B5EF4-FFF2-40B4-BE49-F238E27FC236}">
                <a16:creationId xmlns:a16="http://schemas.microsoft.com/office/drawing/2014/main" id="{9D32E26B-6934-46D4-B896-D2A5C8D4D52A}"/>
              </a:ext>
            </a:extLst>
          </p:cNvPr>
          <p:cNvSpPr>
            <a:spLocks noGrp="1"/>
          </p:cNvSpPr>
          <p:nvPr>
            <p:ph idx="1"/>
          </p:nvPr>
        </p:nvSpPr>
        <p:spPr>
          <a:xfrm>
            <a:off x="838200" y="1634526"/>
            <a:ext cx="10515600" cy="4351338"/>
          </a:xfrm>
        </p:spPr>
        <p:txBody>
          <a:bodyPr>
            <a:normAutofit/>
          </a:bodyPr>
          <a:lstStyle/>
          <a:p>
            <a:pPr marL="0" indent="0">
              <a:buNone/>
            </a:pPr>
            <a:r>
              <a:rPr lang="de-DE" sz="2000" dirty="0"/>
              <a:t>Relevante Verpflichtungen (ab 17.02.2024 in Kraft) für Hostprovider: </a:t>
            </a:r>
          </a:p>
          <a:p>
            <a:r>
              <a:rPr lang="de-DE" sz="2000" dirty="0"/>
              <a:t>Art 25: dürfen </a:t>
            </a:r>
            <a:r>
              <a:rPr lang="de-DE" sz="2000" dirty="0" err="1"/>
              <a:t>Nutzer:innen</a:t>
            </a:r>
            <a:r>
              <a:rPr lang="de-DE" sz="2000" dirty="0"/>
              <a:t> nicht in Entscheidungen behindern (Auswahlmöglichkeiten hervorheben, Kündigung schwieriger als Anmeldung gestalten)</a:t>
            </a:r>
          </a:p>
          <a:p>
            <a:r>
              <a:rPr lang="de-DE" sz="2000" dirty="0"/>
              <a:t>Art 26: müssen Werbung kennzeichnen und Auftraggeber und Parameter zur Bestimmung, wem sie gezeigt wird, in Echtzeit anzeigen</a:t>
            </a:r>
          </a:p>
          <a:p>
            <a:r>
              <a:rPr lang="de-DE" sz="2000" dirty="0"/>
              <a:t>Art 27: müssen in AGB die wichtigsten Parameter für Empfehlungssysteme anzeigen und Änderungsmöglichkeiten</a:t>
            </a:r>
          </a:p>
          <a:p>
            <a:r>
              <a:rPr lang="de-DE" sz="2000" dirty="0"/>
              <a:t>Art 28: keine gezielte Werbung aufgrund von </a:t>
            </a:r>
            <a:r>
              <a:rPr lang="de-DE" sz="2000" dirty="0" err="1"/>
              <a:t>Profiling</a:t>
            </a:r>
            <a:r>
              <a:rPr lang="de-DE" sz="2000" dirty="0"/>
              <a:t> an Minderjährige </a:t>
            </a:r>
          </a:p>
        </p:txBody>
      </p:sp>
    </p:spTree>
    <p:extLst>
      <p:ext uri="{BB962C8B-B14F-4D97-AF65-F5344CB8AC3E}">
        <p14:creationId xmlns:p14="http://schemas.microsoft.com/office/powerpoint/2010/main" val="1918492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DDD3E-46C2-4C81-8BF4-E26D817F2955}"/>
              </a:ext>
            </a:extLst>
          </p:cNvPr>
          <p:cNvSpPr>
            <a:spLocks noGrp="1"/>
          </p:cNvSpPr>
          <p:nvPr>
            <p:ph type="title"/>
          </p:nvPr>
        </p:nvSpPr>
        <p:spPr/>
        <p:txBody>
          <a:bodyPr>
            <a:normAutofit/>
          </a:bodyPr>
          <a:lstStyle/>
          <a:p>
            <a:pPr algn="ctr"/>
            <a:r>
              <a:rPr lang="de-DE" sz="4000" b="1" dirty="0">
                <a:solidFill>
                  <a:srgbClr val="3D6F60"/>
                </a:solidFill>
              </a:rPr>
              <a:t>Digital Services Act (DSA)</a:t>
            </a:r>
            <a:endParaRPr lang="de-DE" sz="4000" b="1" dirty="0">
              <a:solidFill>
                <a:srgbClr val="3D6F60"/>
              </a:solidFill>
              <a:highlight>
                <a:srgbClr val="FFFF00"/>
              </a:highlight>
            </a:endParaRPr>
          </a:p>
        </p:txBody>
      </p:sp>
      <p:sp>
        <p:nvSpPr>
          <p:cNvPr id="3" name="Inhaltsplatzhalter 2">
            <a:extLst>
              <a:ext uri="{FF2B5EF4-FFF2-40B4-BE49-F238E27FC236}">
                <a16:creationId xmlns:a16="http://schemas.microsoft.com/office/drawing/2014/main" id="{9D32E26B-6934-46D4-B896-D2A5C8D4D52A}"/>
              </a:ext>
            </a:extLst>
          </p:cNvPr>
          <p:cNvSpPr>
            <a:spLocks noGrp="1"/>
          </p:cNvSpPr>
          <p:nvPr>
            <p:ph idx="1"/>
          </p:nvPr>
        </p:nvSpPr>
        <p:spPr>
          <a:xfrm>
            <a:off x="838200" y="1634526"/>
            <a:ext cx="10515600" cy="4351338"/>
          </a:xfrm>
        </p:spPr>
        <p:txBody>
          <a:bodyPr>
            <a:normAutofit fontScale="92500"/>
          </a:bodyPr>
          <a:lstStyle/>
          <a:p>
            <a:pPr marL="0" indent="0">
              <a:buNone/>
            </a:pPr>
            <a:r>
              <a:rPr lang="de-DE" sz="2000" dirty="0"/>
              <a:t>Host Provider müssen Meldeverfahren für rechtswidrige Inhalte DSA (Art 16 ff) schaffen:  </a:t>
            </a:r>
          </a:p>
          <a:p>
            <a:r>
              <a:rPr lang="de-DE" sz="2200" dirty="0"/>
              <a:t>elektronisch, leicht zugänglich und benutzerfreundlich</a:t>
            </a:r>
          </a:p>
          <a:p>
            <a:r>
              <a:rPr lang="de-DE" sz="2200" dirty="0"/>
              <a:t>Meldung bewirkt tatsächliche Kenntnis (Art 6 DSA: keine Haftungsbefreiung nach Meldung)</a:t>
            </a:r>
          </a:p>
          <a:p>
            <a:r>
              <a:rPr lang="de-DE" sz="2200" dirty="0"/>
              <a:t>Anbieter hat „unverzüglich“ eine Entscheidung zu treffen</a:t>
            </a:r>
          </a:p>
          <a:p>
            <a:r>
              <a:rPr lang="de-DE" sz="2200" dirty="0"/>
              <a:t>Art 20 DSA: internes Beschwerdemanagementsystem sechs Monate nach negativer Entscheidung</a:t>
            </a:r>
          </a:p>
          <a:p>
            <a:r>
              <a:rPr lang="de-DE" sz="2200" dirty="0"/>
              <a:t>Anbieter hat „zeitnah“ eine begründete Entscheidung zu treffen </a:t>
            </a:r>
          </a:p>
          <a:p>
            <a:r>
              <a:rPr lang="de-DE" sz="2200" dirty="0"/>
              <a:t>Möglichkeit einer außergerichtlichen Streitbeilegung</a:t>
            </a:r>
          </a:p>
          <a:p>
            <a:pPr lvl="1"/>
            <a:endParaRPr lang="de-DE" sz="1800" dirty="0"/>
          </a:p>
          <a:p>
            <a:pPr lvl="1"/>
            <a:endParaRPr lang="de-DE" sz="1800" dirty="0"/>
          </a:p>
          <a:p>
            <a:pPr lvl="1"/>
            <a:endParaRPr lang="de-DE" sz="1800" dirty="0"/>
          </a:p>
          <a:p>
            <a:endParaRPr lang="de-DE" sz="2000" dirty="0"/>
          </a:p>
        </p:txBody>
      </p:sp>
    </p:spTree>
    <p:extLst>
      <p:ext uri="{BB962C8B-B14F-4D97-AF65-F5344CB8AC3E}">
        <p14:creationId xmlns:p14="http://schemas.microsoft.com/office/powerpoint/2010/main" val="460048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DDD3E-46C2-4C81-8BF4-E26D817F2955}"/>
              </a:ext>
            </a:extLst>
          </p:cNvPr>
          <p:cNvSpPr>
            <a:spLocks noGrp="1"/>
          </p:cNvSpPr>
          <p:nvPr>
            <p:ph type="title"/>
          </p:nvPr>
        </p:nvSpPr>
        <p:spPr/>
        <p:txBody>
          <a:bodyPr>
            <a:normAutofit/>
          </a:bodyPr>
          <a:lstStyle/>
          <a:p>
            <a:pPr algn="ctr"/>
            <a:r>
              <a:rPr lang="de-DE" sz="4000" b="1" dirty="0">
                <a:solidFill>
                  <a:srgbClr val="3D6F60"/>
                </a:solidFill>
              </a:rPr>
              <a:t>Digital Services Act (DSA) – Beiträge melden</a:t>
            </a:r>
            <a:endParaRPr lang="de-DE" sz="4000" b="1" dirty="0">
              <a:solidFill>
                <a:srgbClr val="3D6F60"/>
              </a:solidFill>
              <a:highlight>
                <a:srgbClr val="FFFF00"/>
              </a:highlight>
            </a:endParaRPr>
          </a:p>
        </p:txBody>
      </p:sp>
      <p:sp>
        <p:nvSpPr>
          <p:cNvPr id="3" name="Inhaltsplatzhalter 2">
            <a:extLst>
              <a:ext uri="{FF2B5EF4-FFF2-40B4-BE49-F238E27FC236}">
                <a16:creationId xmlns:a16="http://schemas.microsoft.com/office/drawing/2014/main" id="{9D32E26B-6934-46D4-B896-D2A5C8D4D52A}"/>
              </a:ext>
            </a:extLst>
          </p:cNvPr>
          <p:cNvSpPr>
            <a:spLocks noGrp="1"/>
          </p:cNvSpPr>
          <p:nvPr>
            <p:ph idx="1"/>
          </p:nvPr>
        </p:nvSpPr>
        <p:spPr>
          <a:xfrm>
            <a:off x="838200" y="1634526"/>
            <a:ext cx="10515600" cy="4351338"/>
          </a:xfrm>
        </p:spPr>
        <p:txBody>
          <a:bodyPr>
            <a:normAutofit/>
          </a:bodyPr>
          <a:lstStyle/>
          <a:p>
            <a:pPr marL="0" indent="0">
              <a:buNone/>
            </a:pPr>
            <a:r>
              <a:rPr lang="de-AT" sz="2000" dirty="0"/>
              <a:t>Am Beispiel Twitter (X)</a:t>
            </a:r>
          </a:p>
          <a:p>
            <a:pPr marL="457200" indent="-457200">
              <a:buFont typeface="+mj-lt"/>
              <a:buAutoNum type="arabicPeriod"/>
            </a:pPr>
            <a:r>
              <a:rPr lang="de-AT" sz="2000" dirty="0"/>
              <a:t>Bei rechtswidrigem Beitrag auf drei Punkte klicken und „</a:t>
            </a:r>
            <a:r>
              <a:rPr lang="de-AT" sz="2000" i="1" dirty="0"/>
              <a:t>Illegale Inhalte in der EU melden</a:t>
            </a:r>
            <a:r>
              <a:rPr lang="de-AT" sz="2000" dirty="0"/>
              <a:t>“</a:t>
            </a:r>
          </a:p>
          <a:p>
            <a:pPr marL="0" indent="0">
              <a:buNone/>
            </a:pPr>
            <a:r>
              <a:rPr lang="de-AT" sz="2000" dirty="0">
                <a:sym typeface="Wingdings" panose="05000000000000000000" pitchFamily="2" charset="2"/>
              </a:rPr>
              <a:t> </a:t>
            </a:r>
            <a:r>
              <a:rPr lang="de-AT" sz="2000" dirty="0">
                <a:hlinkClick r:id="rId2"/>
              </a:rPr>
              <a:t>https://help.twitter.com/en/forms/dsa</a:t>
            </a:r>
            <a:r>
              <a:rPr lang="de-AT" sz="2000" dirty="0"/>
              <a:t> </a:t>
            </a:r>
          </a:p>
          <a:p>
            <a:pPr marL="457200" indent="-457200">
              <a:buFont typeface="+mj-lt"/>
              <a:buAutoNum type="arabicPeriod" startAt="2"/>
            </a:pPr>
            <a:r>
              <a:rPr lang="de-AT" sz="2000" dirty="0"/>
              <a:t>Formular ausfüllen (kein Twitter-Account notwendig; E-Mail-Adresse wichtig) </a:t>
            </a:r>
          </a:p>
          <a:p>
            <a:pPr marL="457200" indent="-457200">
              <a:buFont typeface="+mj-lt"/>
              <a:buAutoNum type="arabicPeriod" startAt="2"/>
            </a:pPr>
            <a:r>
              <a:rPr lang="de-AT" sz="2000" dirty="0"/>
              <a:t>Rechtsverletzung auswählen (nächste Folie) </a:t>
            </a:r>
          </a:p>
          <a:p>
            <a:pPr marL="457200" indent="-457200">
              <a:buFont typeface="+mj-lt"/>
              <a:buAutoNum type="arabicPeriod" startAt="4"/>
            </a:pPr>
            <a:r>
              <a:rPr lang="de-AT" sz="2000" dirty="0"/>
              <a:t>Zum Abschluss kurze Erklärung warum gemeldet wurde (Satzzeichen Beschränkung):</a:t>
            </a:r>
          </a:p>
          <a:p>
            <a:pPr marL="0" indent="0">
              <a:lnSpc>
                <a:spcPct val="100000"/>
              </a:lnSpc>
              <a:buNone/>
            </a:pPr>
            <a:r>
              <a:rPr lang="de-AT" sz="2000" dirty="0"/>
              <a:t>	„</a:t>
            </a:r>
            <a:r>
              <a:rPr lang="de-AT" sz="2000" i="1" dirty="0"/>
              <a:t>Ich wurde in dem Tweet als pädophil beschimpft. Hierbei handelt es sich um eine 	rechtswidrige Beleidigung </a:t>
            </a:r>
            <a:r>
              <a:rPr lang="de-AT" sz="2000" i="1" dirty="0" err="1"/>
              <a:t>gem</a:t>
            </a:r>
            <a:r>
              <a:rPr lang="de-AT" sz="2000" i="1" dirty="0"/>
              <a:t> § 115 StGB.“</a:t>
            </a:r>
            <a:endParaRPr lang="de-AT" sz="1600" dirty="0"/>
          </a:p>
          <a:p>
            <a:endParaRPr lang="de-DE" sz="2000" dirty="0"/>
          </a:p>
          <a:p>
            <a:pPr lvl="1"/>
            <a:endParaRPr lang="de-DE" sz="2000" dirty="0"/>
          </a:p>
          <a:p>
            <a:pPr lvl="1"/>
            <a:endParaRPr lang="de-DE" sz="2000" dirty="0"/>
          </a:p>
          <a:p>
            <a:pPr lvl="1"/>
            <a:endParaRPr lang="de-DE" sz="2000" dirty="0"/>
          </a:p>
          <a:p>
            <a:endParaRPr lang="de-DE" sz="2000" dirty="0"/>
          </a:p>
        </p:txBody>
      </p:sp>
    </p:spTree>
    <p:extLst>
      <p:ext uri="{BB962C8B-B14F-4D97-AF65-F5344CB8AC3E}">
        <p14:creationId xmlns:p14="http://schemas.microsoft.com/office/powerpoint/2010/main" val="1192906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DDD3E-46C2-4C81-8BF4-E26D817F2955}"/>
              </a:ext>
            </a:extLst>
          </p:cNvPr>
          <p:cNvSpPr>
            <a:spLocks noGrp="1"/>
          </p:cNvSpPr>
          <p:nvPr>
            <p:ph type="title"/>
          </p:nvPr>
        </p:nvSpPr>
        <p:spPr/>
        <p:txBody>
          <a:bodyPr>
            <a:normAutofit/>
          </a:bodyPr>
          <a:lstStyle/>
          <a:p>
            <a:pPr algn="ctr"/>
            <a:r>
              <a:rPr lang="de-DE" sz="4000" b="1" dirty="0">
                <a:solidFill>
                  <a:srgbClr val="3D6F60"/>
                </a:solidFill>
              </a:rPr>
              <a:t>Digital Services Act (DSA) – Beiträge melden</a:t>
            </a:r>
            <a:endParaRPr lang="de-DE" sz="4000" b="1" dirty="0">
              <a:solidFill>
                <a:srgbClr val="3D6F60"/>
              </a:solidFill>
              <a:highlight>
                <a:srgbClr val="FFFF00"/>
              </a:highlight>
            </a:endParaRPr>
          </a:p>
        </p:txBody>
      </p:sp>
      <p:sp>
        <p:nvSpPr>
          <p:cNvPr id="3" name="Inhaltsplatzhalter 2">
            <a:extLst>
              <a:ext uri="{FF2B5EF4-FFF2-40B4-BE49-F238E27FC236}">
                <a16:creationId xmlns:a16="http://schemas.microsoft.com/office/drawing/2014/main" id="{9D32E26B-6934-46D4-B896-D2A5C8D4D52A}"/>
              </a:ext>
            </a:extLst>
          </p:cNvPr>
          <p:cNvSpPr>
            <a:spLocks noGrp="1"/>
          </p:cNvSpPr>
          <p:nvPr>
            <p:ph idx="1"/>
          </p:nvPr>
        </p:nvSpPr>
        <p:spPr>
          <a:xfrm>
            <a:off x="838200" y="1634526"/>
            <a:ext cx="10515600" cy="4351338"/>
          </a:xfrm>
        </p:spPr>
        <p:txBody>
          <a:bodyPr>
            <a:normAutofit/>
          </a:bodyPr>
          <a:lstStyle/>
          <a:p>
            <a:r>
              <a:rPr lang="de-DE" sz="2000" dirty="0"/>
              <a:t>Beleidigung/übler Nachrede : „</a:t>
            </a:r>
            <a:r>
              <a:rPr lang="de-DE" sz="2000" i="1" dirty="0" err="1"/>
              <a:t>Defamation</a:t>
            </a:r>
            <a:r>
              <a:rPr lang="de-DE" sz="2000" i="1" dirty="0"/>
              <a:t>/</a:t>
            </a:r>
            <a:r>
              <a:rPr lang="de-DE" sz="2000" i="1" dirty="0" err="1"/>
              <a:t>insult</a:t>
            </a:r>
            <a:r>
              <a:rPr lang="de-DE" sz="2000" i="1" dirty="0"/>
              <a:t>“ </a:t>
            </a:r>
            <a:r>
              <a:rPr lang="de-DE" sz="2000" dirty="0"/>
              <a:t>oder</a:t>
            </a:r>
            <a:r>
              <a:rPr lang="de-DE" sz="2000" i="1" dirty="0"/>
              <a:t> „illegal </a:t>
            </a:r>
            <a:r>
              <a:rPr lang="de-DE" sz="2000" i="1" dirty="0" err="1"/>
              <a:t>or</a:t>
            </a:r>
            <a:r>
              <a:rPr lang="de-DE" sz="2000" i="1" dirty="0"/>
              <a:t> </a:t>
            </a:r>
            <a:r>
              <a:rPr lang="de-DE" sz="2000" i="1" dirty="0" err="1"/>
              <a:t>harmful</a:t>
            </a:r>
            <a:r>
              <a:rPr lang="de-DE" sz="2000" i="1" dirty="0"/>
              <a:t> </a:t>
            </a:r>
            <a:r>
              <a:rPr lang="de-DE" sz="2000" i="1" dirty="0" err="1"/>
              <a:t>speech</a:t>
            </a:r>
            <a:r>
              <a:rPr lang="de-DE" sz="2000" i="1" dirty="0"/>
              <a:t>“ </a:t>
            </a:r>
            <a:r>
              <a:rPr lang="de-DE" sz="2000" dirty="0"/>
              <a:t>auswählen</a:t>
            </a:r>
          </a:p>
          <a:p>
            <a:pPr lvl="1"/>
            <a:endParaRPr lang="de-DE" sz="1800" dirty="0"/>
          </a:p>
          <a:p>
            <a:pPr lvl="1"/>
            <a:endParaRPr lang="de-DE" sz="1800" dirty="0"/>
          </a:p>
          <a:p>
            <a:pPr lvl="1"/>
            <a:endParaRPr lang="de-DE" sz="1800" dirty="0"/>
          </a:p>
          <a:p>
            <a:endParaRPr lang="de-DE" sz="1800" dirty="0"/>
          </a:p>
        </p:txBody>
      </p:sp>
      <p:pic>
        <p:nvPicPr>
          <p:cNvPr id="1027" name="Picture 3">
            <a:extLst>
              <a:ext uri="{FF2B5EF4-FFF2-40B4-BE49-F238E27FC236}">
                <a16:creationId xmlns:a16="http://schemas.microsoft.com/office/drawing/2014/main" id="{3A81AA80-45E8-6B85-09EA-9E9ADF62E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93" y="2332265"/>
            <a:ext cx="8658447" cy="39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993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24FE2-4AB6-4B05-9B56-C6111C4662E5}"/>
              </a:ext>
            </a:extLst>
          </p:cNvPr>
          <p:cNvSpPr>
            <a:spLocks noGrp="1"/>
          </p:cNvSpPr>
          <p:nvPr>
            <p:ph type="title"/>
          </p:nvPr>
        </p:nvSpPr>
        <p:spPr/>
        <p:txBody>
          <a:bodyPr>
            <a:normAutofit/>
          </a:bodyPr>
          <a:lstStyle/>
          <a:p>
            <a:pPr algn="ctr"/>
            <a:r>
              <a:rPr lang="de-DE" sz="4000" b="1" dirty="0" err="1">
                <a:solidFill>
                  <a:srgbClr val="3D6F60"/>
                </a:solidFill>
              </a:rPr>
              <a:t>HiN</a:t>
            </a:r>
            <a:r>
              <a:rPr lang="de-DE" sz="4000" b="1" dirty="0">
                <a:solidFill>
                  <a:srgbClr val="3D6F60"/>
                </a:solidFill>
              </a:rPr>
              <a:t> - Herausforderungen in der Praxis</a:t>
            </a:r>
            <a:endParaRPr lang="en-AT" sz="4000" b="1" dirty="0">
              <a:solidFill>
                <a:srgbClr val="3D6F60"/>
              </a:solidFill>
            </a:endParaRPr>
          </a:p>
        </p:txBody>
      </p:sp>
      <p:sp>
        <p:nvSpPr>
          <p:cNvPr id="3" name="Inhaltsplatzhalter 2">
            <a:extLst>
              <a:ext uri="{FF2B5EF4-FFF2-40B4-BE49-F238E27FC236}">
                <a16:creationId xmlns:a16="http://schemas.microsoft.com/office/drawing/2014/main" id="{291985DD-6891-43F3-843F-81245265D141}"/>
              </a:ext>
            </a:extLst>
          </p:cNvPr>
          <p:cNvSpPr>
            <a:spLocks noGrp="1"/>
          </p:cNvSpPr>
          <p:nvPr>
            <p:ph idx="1"/>
          </p:nvPr>
        </p:nvSpPr>
        <p:spPr/>
        <p:txBody>
          <a:bodyPr>
            <a:normAutofit/>
          </a:bodyPr>
          <a:lstStyle/>
          <a:p>
            <a:r>
              <a:rPr lang="de-DE" sz="2000" dirty="0"/>
              <a:t>Rechtsverfolgung von </a:t>
            </a:r>
            <a:r>
              <a:rPr lang="de-DE" sz="2000" b="1" dirty="0"/>
              <a:t>zivilrechtlichen Ansprüchen </a:t>
            </a:r>
            <a:r>
              <a:rPr lang="de-DE" sz="2000" dirty="0"/>
              <a:t>und </a:t>
            </a:r>
            <a:r>
              <a:rPr lang="de-DE" sz="2000" b="1" dirty="0"/>
              <a:t>Privatanklagedelikten</a:t>
            </a:r>
            <a:r>
              <a:rPr lang="de-DE" sz="2000" dirty="0"/>
              <a:t> nur bei Kenntnis von Name und Adresse</a:t>
            </a:r>
          </a:p>
          <a:p>
            <a:r>
              <a:rPr lang="de-DE" sz="2000" dirty="0"/>
              <a:t>Ausforschung der Täter durch Daten des Providers nach § 18 Abs 4 ECG, § 71 StPO</a:t>
            </a:r>
          </a:p>
          <a:p>
            <a:pPr lvl="1"/>
            <a:r>
              <a:rPr lang="de-DE" sz="1800" dirty="0"/>
              <a:t>Provider sind nicht verpflichtet, Name und Adresse zu erheben/zu speichern</a:t>
            </a:r>
          </a:p>
          <a:p>
            <a:r>
              <a:rPr lang="de-DE" sz="2000" dirty="0"/>
              <a:t>Provider befinden sich meist im Ausland, Problem der österreichischen Zuständigkeit und Anwendbarkeit österreichischen Rechts</a:t>
            </a:r>
          </a:p>
          <a:p>
            <a:pPr lvl="1"/>
            <a:r>
              <a:rPr lang="de-DE" sz="1800" dirty="0"/>
              <a:t>Umgehung bei § 18 Abs 4 ECG nur bei Betroffenheit der </a:t>
            </a:r>
            <a:r>
              <a:rPr lang="de-DE" sz="1800" i="1" dirty="0"/>
              <a:t>Menschenwürde</a:t>
            </a:r>
          </a:p>
          <a:p>
            <a:pPr marL="457200" lvl="1" indent="0">
              <a:buNone/>
            </a:pPr>
            <a:endParaRPr lang="de-DE" dirty="0"/>
          </a:p>
          <a:p>
            <a:endParaRPr lang="en-AT" dirty="0"/>
          </a:p>
        </p:txBody>
      </p:sp>
    </p:spTree>
    <p:extLst>
      <p:ext uri="{BB962C8B-B14F-4D97-AF65-F5344CB8AC3E}">
        <p14:creationId xmlns:p14="http://schemas.microsoft.com/office/powerpoint/2010/main" val="67815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198C5-0169-430F-8698-15DAEB477FEE}"/>
              </a:ext>
            </a:extLst>
          </p:cNvPr>
          <p:cNvSpPr>
            <a:spLocks noGrp="1"/>
          </p:cNvSpPr>
          <p:nvPr>
            <p:ph type="title"/>
          </p:nvPr>
        </p:nvSpPr>
        <p:spPr/>
        <p:txBody>
          <a:bodyPr>
            <a:normAutofit/>
          </a:bodyPr>
          <a:lstStyle/>
          <a:p>
            <a:pPr algn="ctr"/>
            <a:r>
              <a:rPr lang="de-DE" sz="4000" b="1" dirty="0" err="1">
                <a:solidFill>
                  <a:srgbClr val="3D6F60"/>
                </a:solidFill>
              </a:rPr>
              <a:t>HiN</a:t>
            </a:r>
            <a:r>
              <a:rPr lang="de-DE" sz="4000" b="1" dirty="0">
                <a:solidFill>
                  <a:srgbClr val="3D6F60"/>
                </a:solidFill>
              </a:rPr>
              <a:t> - Herausforderungen in der Praxis</a:t>
            </a:r>
            <a:endParaRPr lang="en-AT" sz="4000" b="1" dirty="0">
              <a:solidFill>
                <a:srgbClr val="3D6F60"/>
              </a:solidFill>
            </a:endParaRPr>
          </a:p>
        </p:txBody>
      </p:sp>
      <p:sp>
        <p:nvSpPr>
          <p:cNvPr id="3" name="Inhaltsplatzhalter 2">
            <a:extLst>
              <a:ext uri="{FF2B5EF4-FFF2-40B4-BE49-F238E27FC236}">
                <a16:creationId xmlns:a16="http://schemas.microsoft.com/office/drawing/2014/main" id="{C177E359-1EDA-415D-9CA1-2EFF2196AFBD}"/>
              </a:ext>
            </a:extLst>
          </p:cNvPr>
          <p:cNvSpPr>
            <a:spLocks noGrp="1"/>
          </p:cNvSpPr>
          <p:nvPr>
            <p:ph idx="1"/>
          </p:nvPr>
        </p:nvSpPr>
        <p:spPr/>
        <p:txBody>
          <a:bodyPr>
            <a:normAutofit/>
          </a:bodyPr>
          <a:lstStyle/>
          <a:p>
            <a:r>
              <a:rPr lang="de-DE" sz="2000" dirty="0"/>
              <a:t>Internet-Konzerne oft wenig kooperationsbereit</a:t>
            </a:r>
          </a:p>
          <a:p>
            <a:pPr lvl="1"/>
            <a:r>
              <a:rPr lang="de-DE" sz="1800" dirty="0"/>
              <a:t>Keine Herausgabe von Daten an Private nach § 18 Abs 4 ECG</a:t>
            </a:r>
          </a:p>
          <a:p>
            <a:pPr lvl="1"/>
            <a:r>
              <a:rPr lang="de-DE" sz="1800" dirty="0"/>
              <a:t>Rechtswidrige Inhalte werden auch nach Aufforderung nicht gelöscht </a:t>
            </a:r>
            <a:r>
              <a:rPr lang="de-DE" sz="1800" dirty="0" err="1"/>
              <a:t>bzw</a:t>
            </a:r>
            <a:r>
              <a:rPr lang="de-DE" sz="1800" dirty="0"/>
              <a:t> Websites werden trotz Löschung der Inhalte und Aufforderung nicht aktualisiert („</a:t>
            </a:r>
            <a:r>
              <a:rPr lang="de-DE" sz="1800" i="1" dirty="0" err="1"/>
              <a:t>crawling</a:t>
            </a:r>
            <a:r>
              <a:rPr lang="de-DE" sz="1800" dirty="0"/>
              <a:t>“) </a:t>
            </a:r>
            <a:endParaRPr lang="en-AT" sz="1800" dirty="0"/>
          </a:p>
          <a:p>
            <a:r>
              <a:rPr lang="de-DE" sz="2000" dirty="0"/>
              <a:t>Entscheidung, ob Inhalte in einem Sozialen Netzwerk gelöscht werden, sehr intransparent</a:t>
            </a:r>
          </a:p>
          <a:p>
            <a:pPr lvl="1"/>
            <a:r>
              <a:rPr lang="de-DE" sz="1800" dirty="0"/>
              <a:t>Löschung obliegt der </a:t>
            </a:r>
            <a:r>
              <a:rPr lang="de-DE" sz="1800" b="1" dirty="0"/>
              <a:t>unternehmerischen Freiheit </a:t>
            </a:r>
            <a:r>
              <a:rPr lang="de-DE" sz="1800" dirty="0"/>
              <a:t>des Providers </a:t>
            </a:r>
          </a:p>
          <a:p>
            <a:pPr lvl="1"/>
            <a:r>
              <a:rPr lang="de-DE" sz="1800" dirty="0"/>
              <a:t>Keine Anhörung der User</a:t>
            </a:r>
          </a:p>
          <a:p>
            <a:pPr lvl="1"/>
            <a:r>
              <a:rPr lang="de-DE" sz="1800" dirty="0"/>
              <a:t>Urteil des BGH: </a:t>
            </a:r>
            <a:r>
              <a:rPr lang="de-DE" sz="1800" dirty="0" err="1"/>
              <a:t>Social</a:t>
            </a:r>
            <a:r>
              <a:rPr lang="de-DE" sz="1800" dirty="0"/>
              <a:t>-Media-Monopolisten müssen Grundreche beachten!</a:t>
            </a:r>
            <a:endParaRPr lang="en-AT" sz="1800" dirty="0"/>
          </a:p>
        </p:txBody>
      </p:sp>
    </p:spTree>
    <p:extLst>
      <p:ext uri="{BB962C8B-B14F-4D97-AF65-F5344CB8AC3E}">
        <p14:creationId xmlns:p14="http://schemas.microsoft.com/office/powerpoint/2010/main" val="3906660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D5123-8541-44A7-9A33-D13E8C627148}"/>
              </a:ext>
            </a:extLst>
          </p:cNvPr>
          <p:cNvSpPr>
            <a:spLocks noGrp="1"/>
          </p:cNvSpPr>
          <p:nvPr>
            <p:ph type="title"/>
          </p:nvPr>
        </p:nvSpPr>
        <p:spPr/>
        <p:txBody>
          <a:bodyPr>
            <a:normAutofit/>
          </a:bodyPr>
          <a:lstStyle/>
          <a:p>
            <a:pPr algn="ctr"/>
            <a:r>
              <a:rPr lang="de-DE" sz="4000" b="1" dirty="0" err="1">
                <a:solidFill>
                  <a:srgbClr val="3D6F60"/>
                </a:solidFill>
              </a:rPr>
              <a:t>HiN</a:t>
            </a:r>
            <a:r>
              <a:rPr lang="de-DE" sz="4000" b="1" dirty="0">
                <a:solidFill>
                  <a:srgbClr val="3D6F60"/>
                </a:solidFill>
              </a:rPr>
              <a:t> - Herausforderungen in der Praxis</a:t>
            </a:r>
            <a:endParaRPr lang="en-AT" sz="4000" b="1" dirty="0">
              <a:solidFill>
                <a:srgbClr val="3D6F60"/>
              </a:solidFill>
            </a:endParaRPr>
          </a:p>
        </p:txBody>
      </p:sp>
      <p:sp>
        <p:nvSpPr>
          <p:cNvPr id="3" name="Inhaltsplatzhalter 2">
            <a:extLst>
              <a:ext uri="{FF2B5EF4-FFF2-40B4-BE49-F238E27FC236}">
                <a16:creationId xmlns:a16="http://schemas.microsoft.com/office/drawing/2014/main" id="{B35E1382-339A-44C4-9F1A-EE63FD2B2C8A}"/>
              </a:ext>
            </a:extLst>
          </p:cNvPr>
          <p:cNvSpPr>
            <a:spLocks noGrp="1"/>
          </p:cNvSpPr>
          <p:nvPr>
            <p:ph idx="1"/>
          </p:nvPr>
        </p:nvSpPr>
        <p:spPr/>
        <p:txBody>
          <a:bodyPr>
            <a:normAutofit/>
          </a:bodyPr>
          <a:lstStyle/>
          <a:p>
            <a:r>
              <a:rPr lang="de-DE" sz="2000" dirty="0"/>
              <a:t>Großteil der Internetnutzer weiß nicht, wodurch Haftung ausgelöst wird</a:t>
            </a:r>
          </a:p>
          <a:p>
            <a:pPr lvl="1"/>
            <a:r>
              <a:rPr lang="de-DE" sz="1800" dirty="0"/>
              <a:t>Medieninhaberschaft durch Teilen eines Postings = Weiterverbreitung eines fremden rechtswidrigen Postings führt zu Haftung</a:t>
            </a:r>
          </a:p>
          <a:p>
            <a:pPr lvl="1"/>
            <a:r>
              <a:rPr lang="de-DE" sz="1800" dirty="0" err="1"/>
              <a:t>zB</a:t>
            </a:r>
            <a:r>
              <a:rPr lang="de-DE" sz="1800" dirty="0"/>
              <a:t> Fall Katharina </a:t>
            </a:r>
            <a:r>
              <a:rPr lang="de-DE" sz="1800" dirty="0" err="1"/>
              <a:t>Nehammer</a:t>
            </a:r>
            <a:r>
              <a:rPr lang="de-DE" sz="1800" dirty="0"/>
              <a:t> klagte nicht nur Person, die in Posting Vorwürfe </a:t>
            </a:r>
            <a:r>
              <a:rPr lang="de-DE" sz="1800" dirty="0" err="1"/>
              <a:t>iZm</a:t>
            </a:r>
            <a:r>
              <a:rPr lang="de-DE" sz="1800" dirty="0"/>
              <a:t> Hygiene Austria gegen sie erhob, sondern Personen, die das Posting nur geteilt hatten</a:t>
            </a:r>
          </a:p>
          <a:p>
            <a:r>
              <a:rPr lang="de-DE" sz="2000" dirty="0"/>
              <a:t>Vorgehen oft mit hohen Kosten für Betroffene verbunden</a:t>
            </a:r>
          </a:p>
          <a:p>
            <a:pPr lvl="1"/>
            <a:r>
              <a:rPr lang="de-DE" sz="1800" dirty="0"/>
              <a:t>Kein Kostenersatz für außergerichtliches Vorgehen, </a:t>
            </a:r>
            <a:r>
              <a:rPr lang="de-DE" sz="1800" dirty="0" err="1"/>
              <a:t>Täter:Innen</a:t>
            </a:r>
            <a:r>
              <a:rPr lang="de-DE" sz="1800" dirty="0"/>
              <a:t> oft nicht zahlungsfähig </a:t>
            </a:r>
          </a:p>
          <a:p>
            <a:pPr lvl="1"/>
            <a:r>
              <a:rPr lang="de-DE" sz="1800" dirty="0" err="1"/>
              <a:t>zB</a:t>
            </a:r>
            <a:r>
              <a:rPr lang="de-DE" sz="1800" dirty="0"/>
              <a:t> Fall P (Schriftstellerin), hohe Kosten durch außergerichtliche Abmahnung, Täter psychisch krank und nicht zahlungsfähig, Opferschutzeinrichtungen konnten auch nicht zahlen</a:t>
            </a:r>
          </a:p>
        </p:txBody>
      </p:sp>
    </p:spTree>
    <p:extLst>
      <p:ext uri="{BB962C8B-B14F-4D97-AF65-F5344CB8AC3E}">
        <p14:creationId xmlns:p14="http://schemas.microsoft.com/office/powerpoint/2010/main" val="2865807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B67BE-E9D7-4C63-A90D-EA80972D5CE0}"/>
              </a:ext>
            </a:extLst>
          </p:cNvPr>
          <p:cNvSpPr>
            <a:spLocks noGrp="1"/>
          </p:cNvSpPr>
          <p:nvPr>
            <p:ph type="title"/>
          </p:nvPr>
        </p:nvSpPr>
        <p:spPr/>
        <p:txBody>
          <a:bodyPr>
            <a:normAutofit/>
          </a:bodyPr>
          <a:lstStyle/>
          <a:p>
            <a:pPr algn="ctr"/>
            <a:r>
              <a:rPr lang="de-DE" sz="4000" b="1" dirty="0" err="1">
                <a:solidFill>
                  <a:srgbClr val="3D6F60"/>
                </a:solidFill>
              </a:rPr>
              <a:t>HiN</a:t>
            </a:r>
            <a:r>
              <a:rPr lang="de-DE" sz="4000" b="1" dirty="0">
                <a:solidFill>
                  <a:srgbClr val="3D6F60"/>
                </a:solidFill>
              </a:rPr>
              <a:t> - Herausforderungen in der Praxis</a:t>
            </a:r>
            <a:endParaRPr lang="en-AT" sz="4000" b="1" dirty="0">
              <a:solidFill>
                <a:srgbClr val="3D6F60"/>
              </a:solidFill>
            </a:endParaRPr>
          </a:p>
        </p:txBody>
      </p:sp>
      <p:sp>
        <p:nvSpPr>
          <p:cNvPr id="3" name="Inhaltsplatzhalter 2">
            <a:extLst>
              <a:ext uri="{FF2B5EF4-FFF2-40B4-BE49-F238E27FC236}">
                <a16:creationId xmlns:a16="http://schemas.microsoft.com/office/drawing/2014/main" id="{BAA99908-565A-4835-BC0B-43671E69D4FD}"/>
              </a:ext>
            </a:extLst>
          </p:cNvPr>
          <p:cNvSpPr>
            <a:spLocks noGrp="1"/>
          </p:cNvSpPr>
          <p:nvPr>
            <p:ph idx="1"/>
          </p:nvPr>
        </p:nvSpPr>
        <p:spPr/>
        <p:txBody>
          <a:bodyPr>
            <a:normAutofit/>
          </a:bodyPr>
          <a:lstStyle/>
          <a:p>
            <a:r>
              <a:rPr lang="de-DE" sz="2000" dirty="0"/>
              <a:t>Persönlichkeitsrechtsverletzungen im Internet auch </a:t>
            </a:r>
            <a:r>
              <a:rPr lang="de-DE" sz="2000" b="1" dirty="0"/>
              <a:t>grenzübergreifend</a:t>
            </a:r>
          </a:p>
          <a:p>
            <a:pPr lvl="1"/>
            <a:r>
              <a:rPr lang="de-DE" sz="1800" dirty="0"/>
              <a:t>Nationale Gesetze sehr unterschiedlich </a:t>
            </a:r>
            <a:r>
              <a:rPr lang="de-DE" sz="1800" dirty="0" err="1"/>
              <a:t>zB</a:t>
            </a:r>
            <a:r>
              <a:rPr lang="de-DE" sz="1800" dirty="0"/>
              <a:t> kein Sammeltatbestand Cybermobbing (§ 107c StGB) in D, § 18 Abs 4 ECG </a:t>
            </a:r>
            <a:r>
              <a:rPr lang="de-DE" sz="1800" u="sng" dirty="0"/>
              <a:t>nur</a:t>
            </a:r>
            <a:r>
              <a:rPr lang="de-DE" sz="1800" dirty="0"/>
              <a:t> in Österreich (Ausnahme </a:t>
            </a:r>
            <a:r>
              <a:rPr lang="de-DE" sz="1800" i="1" dirty="0"/>
              <a:t>Menschenwürde</a:t>
            </a:r>
            <a:r>
              <a:rPr lang="de-DE" sz="1800" dirty="0"/>
              <a:t>)</a:t>
            </a:r>
          </a:p>
          <a:p>
            <a:pPr lvl="1"/>
            <a:r>
              <a:rPr lang="de-DE" sz="1800" dirty="0"/>
              <a:t>Durchsetzung einer Entscheidung im Ausland oft schwierig</a:t>
            </a:r>
          </a:p>
          <a:p>
            <a:pPr lvl="1"/>
            <a:r>
              <a:rPr lang="de-DE" sz="1800" dirty="0" err="1"/>
              <a:t>zB</a:t>
            </a:r>
            <a:r>
              <a:rPr lang="de-DE" sz="1800" dirty="0"/>
              <a:t> Fall P. (Schriftstellerin), in Ö erwirkte EV konnte in D nicht durchgesetzt werden:</a:t>
            </a:r>
          </a:p>
          <a:p>
            <a:pPr marL="457200" lvl="1" indent="0">
              <a:buNone/>
            </a:pPr>
            <a:r>
              <a:rPr lang="de-DE" sz="1600" dirty="0"/>
              <a:t>	a. Durchsetzung der EV im Ausland möglich, aber laut Entscheidung des EuGH zu EuGVÜ (zweifelhaft, ob seit EuGVVO noch zutreffend!) nur bei kontradiktorischem Verfahren</a:t>
            </a:r>
          </a:p>
          <a:p>
            <a:pPr marL="457200" lvl="1" indent="0">
              <a:buNone/>
            </a:pPr>
            <a:r>
              <a:rPr lang="de-DE" sz="1600" dirty="0"/>
              <a:t>	b. in D 6-monatige Dringlichkeitsfrist für EV, </a:t>
            </a:r>
            <a:r>
              <a:rPr lang="de-DE" sz="1600" dirty="0" err="1"/>
              <a:t>AnlassVÖ</a:t>
            </a:r>
            <a:r>
              <a:rPr lang="de-DE" sz="1600" dirty="0"/>
              <a:t> älter als 6 Monate</a:t>
            </a:r>
          </a:p>
        </p:txBody>
      </p:sp>
    </p:spTree>
    <p:extLst>
      <p:ext uri="{BB962C8B-B14F-4D97-AF65-F5344CB8AC3E}">
        <p14:creationId xmlns:p14="http://schemas.microsoft.com/office/powerpoint/2010/main" val="254783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E3CED-9538-4840-9835-37BBE9B83DE5}"/>
              </a:ext>
            </a:extLst>
          </p:cNvPr>
          <p:cNvSpPr>
            <a:spLocks noGrp="1"/>
          </p:cNvSpPr>
          <p:nvPr>
            <p:ph type="title"/>
          </p:nvPr>
        </p:nvSpPr>
        <p:spPr>
          <a:xfrm>
            <a:off x="4965430" y="629268"/>
            <a:ext cx="6860810" cy="1138572"/>
          </a:xfrm>
        </p:spPr>
        <p:txBody>
          <a:bodyPr anchor="b">
            <a:noAutofit/>
          </a:bodyPr>
          <a:lstStyle/>
          <a:p>
            <a:r>
              <a:rPr lang="de-DE" sz="4000" b="1" cap="small" dirty="0">
                <a:solidFill>
                  <a:srgbClr val="3D6F60"/>
                </a:solidFill>
              </a:rPr>
              <a:t>Alev </a:t>
            </a:r>
            <a:r>
              <a:rPr lang="de-DE" sz="4000" b="1" cap="small" dirty="0" err="1">
                <a:solidFill>
                  <a:srgbClr val="3D6F60"/>
                </a:solidFill>
              </a:rPr>
              <a:t>Korun</a:t>
            </a:r>
            <a:r>
              <a:rPr lang="de-DE" sz="4000" b="1" cap="small" dirty="0">
                <a:solidFill>
                  <a:srgbClr val="3D6F60"/>
                </a:solidFill>
              </a:rPr>
              <a:t> ./. Karl K. </a:t>
            </a:r>
            <a:r>
              <a:rPr lang="de-DE" sz="4000" b="1" cap="small" dirty="0">
                <a:solidFill>
                  <a:srgbClr val="92D050"/>
                </a:solidFill>
              </a:rPr>
              <a:t/>
            </a:r>
            <a:br>
              <a:rPr lang="de-DE" sz="4000" b="1" cap="small" dirty="0">
                <a:solidFill>
                  <a:srgbClr val="92D050"/>
                </a:solidFill>
              </a:rPr>
            </a:br>
            <a:r>
              <a:rPr lang="de-DE" sz="4000" b="1" dirty="0"/>
              <a:t>LG Graz 5 </a:t>
            </a:r>
            <a:r>
              <a:rPr lang="de-DE" sz="4000" b="1" dirty="0" err="1"/>
              <a:t>Hv</a:t>
            </a:r>
            <a:r>
              <a:rPr lang="de-DE" sz="4000" b="1" dirty="0"/>
              <a:t> 83/15w</a:t>
            </a:r>
          </a:p>
        </p:txBody>
      </p:sp>
      <p:sp>
        <p:nvSpPr>
          <p:cNvPr id="3" name="Inhaltsplatzhalter 2">
            <a:extLst>
              <a:ext uri="{FF2B5EF4-FFF2-40B4-BE49-F238E27FC236}">
                <a16:creationId xmlns:a16="http://schemas.microsoft.com/office/drawing/2014/main" id="{40C35A47-DDB5-404B-BDDF-93BF3267E94A}"/>
              </a:ext>
            </a:extLst>
          </p:cNvPr>
          <p:cNvSpPr>
            <a:spLocks noGrp="1"/>
          </p:cNvSpPr>
          <p:nvPr>
            <p:ph idx="1"/>
          </p:nvPr>
        </p:nvSpPr>
        <p:spPr>
          <a:xfrm>
            <a:off x="4965431" y="2305882"/>
            <a:ext cx="6722986" cy="4200342"/>
          </a:xfrm>
        </p:spPr>
        <p:txBody>
          <a:bodyPr>
            <a:normAutofit/>
          </a:bodyPr>
          <a:lstStyle/>
          <a:p>
            <a:pPr marL="0" indent="0">
              <a:lnSpc>
                <a:spcPct val="150000"/>
              </a:lnSpc>
              <a:buNone/>
            </a:pPr>
            <a:r>
              <a:rPr lang="de-DE" sz="2000" dirty="0"/>
              <a:t>„</a:t>
            </a:r>
            <a:r>
              <a:rPr lang="de-DE" sz="2000" i="1" dirty="0"/>
              <a:t>diese Wahnsinnige Dreckschleuder aus der Türkei, die mit unserem Geld den Terror importiert […] für mich ist sie ein Arschloch und eine Drecksau, die man einbuddeln sollte“</a:t>
            </a:r>
          </a:p>
          <a:p>
            <a:pPr marL="0" indent="0">
              <a:lnSpc>
                <a:spcPct val="150000"/>
              </a:lnSpc>
              <a:buNone/>
            </a:pPr>
            <a:endParaRPr lang="de-DE" sz="2200" i="1" dirty="0"/>
          </a:p>
          <a:p>
            <a:pPr marL="0" indent="0">
              <a:buNone/>
            </a:pPr>
            <a:r>
              <a:rPr lang="de-DE" sz="2000" b="1" dirty="0"/>
              <a:t>Verurteilung</a:t>
            </a:r>
            <a:r>
              <a:rPr lang="de-DE" sz="2000" dirty="0"/>
              <a:t> wegen:</a:t>
            </a:r>
          </a:p>
          <a:p>
            <a:r>
              <a:rPr lang="de-DE" sz="1800" dirty="0"/>
              <a:t>Beleidigung (§ 115 StGB)</a:t>
            </a:r>
          </a:p>
          <a:p>
            <a:r>
              <a:rPr lang="de-DE" sz="1800" dirty="0"/>
              <a:t>§ 6 MedienG</a:t>
            </a:r>
          </a:p>
        </p:txBody>
      </p:sp>
      <p:pic>
        <p:nvPicPr>
          <p:cNvPr id="5" name="Grafik 4">
            <a:extLst>
              <a:ext uri="{FF2B5EF4-FFF2-40B4-BE49-F238E27FC236}">
                <a16:creationId xmlns:a16="http://schemas.microsoft.com/office/drawing/2014/main" id="{D56AC9B9-8AD9-4D25-AA4C-06C506351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3" y="456584"/>
            <a:ext cx="4210687" cy="6049640"/>
          </a:xfrm>
          <a:prstGeom prst="rect">
            <a:avLst/>
          </a:prstGeom>
        </p:spPr>
      </p:pic>
    </p:spTree>
    <p:extLst>
      <p:ext uri="{BB962C8B-B14F-4D97-AF65-F5344CB8AC3E}">
        <p14:creationId xmlns:p14="http://schemas.microsoft.com/office/powerpoint/2010/main" val="540502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07A1D-E2C6-4D99-870E-E60354484F67}"/>
              </a:ext>
            </a:extLst>
          </p:cNvPr>
          <p:cNvSpPr>
            <a:spLocks noGrp="1"/>
          </p:cNvSpPr>
          <p:nvPr>
            <p:ph type="title"/>
          </p:nvPr>
        </p:nvSpPr>
        <p:spPr/>
        <p:txBody>
          <a:bodyPr>
            <a:normAutofit/>
          </a:bodyPr>
          <a:lstStyle/>
          <a:p>
            <a:pPr algn="ctr"/>
            <a:r>
              <a:rPr lang="de-DE" sz="4000" b="1" dirty="0">
                <a:solidFill>
                  <a:srgbClr val="3D6F60"/>
                </a:solidFill>
              </a:rPr>
              <a:t>Anwendung des </a:t>
            </a:r>
            <a:r>
              <a:rPr lang="de-DE" sz="4000" b="1" dirty="0" err="1">
                <a:solidFill>
                  <a:srgbClr val="3D6F60"/>
                </a:solidFill>
              </a:rPr>
              <a:t>HiNBG</a:t>
            </a:r>
            <a:endParaRPr lang="en-AT" sz="4000" b="1" dirty="0">
              <a:solidFill>
                <a:srgbClr val="3D6F60"/>
              </a:solidFill>
            </a:endParaRPr>
          </a:p>
        </p:txBody>
      </p:sp>
      <p:sp>
        <p:nvSpPr>
          <p:cNvPr id="3" name="Inhaltsplatzhalter 2">
            <a:extLst>
              <a:ext uri="{FF2B5EF4-FFF2-40B4-BE49-F238E27FC236}">
                <a16:creationId xmlns:a16="http://schemas.microsoft.com/office/drawing/2014/main" id="{6E428003-5017-4FE9-8FD0-D105F4F4D030}"/>
              </a:ext>
            </a:extLst>
          </p:cNvPr>
          <p:cNvSpPr>
            <a:spLocks noGrp="1"/>
          </p:cNvSpPr>
          <p:nvPr>
            <p:ph idx="1"/>
          </p:nvPr>
        </p:nvSpPr>
        <p:spPr/>
        <p:txBody>
          <a:bodyPr>
            <a:normAutofit/>
          </a:bodyPr>
          <a:lstStyle/>
          <a:p>
            <a:r>
              <a:rPr lang="de-DE" sz="2000" dirty="0"/>
              <a:t>Antrag </a:t>
            </a:r>
            <a:r>
              <a:rPr lang="de-DE" sz="2000" b="1" dirty="0"/>
              <a:t>nach § 71 StPO </a:t>
            </a:r>
          </a:p>
          <a:p>
            <a:pPr lvl="1"/>
            <a:r>
              <a:rPr lang="de-DE" sz="1800" dirty="0"/>
              <a:t>Gesetz bietet verschiedene technische Möglichkeiten, in der Praxis fehlt technisches </a:t>
            </a:r>
            <a:r>
              <a:rPr lang="de-DE" sz="1800" dirty="0" err="1"/>
              <a:t>Know-How</a:t>
            </a:r>
            <a:r>
              <a:rPr lang="de-DE" sz="1800" dirty="0"/>
              <a:t> zur Umsetzung - sowohl bei Antragstellern als auch bei Gericht</a:t>
            </a:r>
          </a:p>
          <a:p>
            <a:pPr lvl="1"/>
            <a:r>
              <a:rPr lang="de-DE" sz="1800" dirty="0"/>
              <a:t>fehlende Vorgaben, ob Gericht von sich aus tätig werden/eigene Ermittlungsschritte setzen muss</a:t>
            </a:r>
          </a:p>
          <a:p>
            <a:r>
              <a:rPr lang="de-DE" sz="2000" dirty="0"/>
              <a:t>Juristische Prozessbegleitung </a:t>
            </a:r>
            <a:r>
              <a:rPr lang="de-DE" sz="2000" b="1" dirty="0"/>
              <a:t>nach § 66b StPO</a:t>
            </a:r>
          </a:p>
          <a:p>
            <a:pPr lvl="1"/>
            <a:r>
              <a:rPr lang="de-DE" sz="1800" dirty="0"/>
              <a:t>Opferschutzeinrichtungen fehlt </a:t>
            </a:r>
            <a:r>
              <a:rPr lang="de-DE" sz="1800" dirty="0" err="1"/>
              <a:t>Know-How</a:t>
            </a:r>
            <a:r>
              <a:rPr lang="de-DE" sz="1800" dirty="0"/>
              <a:t> </a:t>
            </a:r>
            <a:r>
              <a:rPr lang="de-DE" sz="1800"/>
              <a:t>für Querschnittsmaterie, </a:t>
            </a:r>
            <a:r>
              <a:rPr lang="de-DE" sz="1800" dirty="0"/>
              <a:t>brauchen RA</a:t>
            </a:r>
          </a:p>
          <a:p>
            <a:pPr lvl="1"/>
            <a:r>
              <a:rPr lang="de-DE" sz="1800" dirty="0"/>
              <a:t>Für RA nicht möglich, da Bezahlung geringer als RATG</a:t>
            </a:r>
          </a:p>
          <a:p>
            <a:r>
              <a:rPr lang="de-DE" sz="2000" dirty="0"/>
              <a:t>vereinfachtes gerichtliches Vorgehen führt mitunter zu missbräuchlicher Verwendung</a:t>
            </a:r>
          </a:p>
          <a:p>
            <a:endParaRPr lang="de-DE" dirty="0"/>
          </a:p>
        </p:txBody>
      </p:sp>
      <p:pic>
        <p:nvPicPr>
          <p:cNvPr id="4" name="Grafik 3">
            <a:extLst>
              <a:ext uri="{FF2B5EF4-FFF2-40B4-BE49-F238E27FC236}">
                <a16:creationId xmlns:a16="http://schemas.microsoft.com/office/drawing/2014/main" id="{B7BE751E-5697-E8F6-DA94-E8CC7E2544B0}"/>
              </a:ext>
            </a:extLst>
          </p:cNvPr>
          <p:cNvPicPr>
            <a:picLocks noChangeAspect="1"/>
          </p:cNvPicPr>
          <p:nvPr/>
        </p:nvPicPr>
        <p:blipFill>
          <a:blip r:embed="rId2"/>
          <a:stretch>
            <a:fillRect/>
          </a:stretch>
        </p:blipFill>
        <p:spPr>
          <a:xfrm>
            <a:off x="9186521" y="5968007"/>
            <a:ext cx="2883408" cy="687785"/>
          </a:xfrm>
          <a:prstGeom prst="rect">
            <a:avLst/>
          </a:prstGeom>
        </p:spPr>
      </p:pic>
    </p:spTree>
    <p:extLst>
      <p:ext uri="{BB962C8B-B14F-4D97-AF65-F5344CB8AC3E}">
        <p14:creationId xmlns:p14="http://schemas.microsoft.com/office/powerpoint/2010/main" val="1544899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3D071264-519C-95A0-B412-E7178BFAF031}"/>
              </a:ext>
            </a:extLst>
          </p:cNvPr>
          <p:cNvSpPr txBox="1"/>
          <p:nvPr/>
        </p:nvSpPr>
        <p:spPr>
          <a:xfrm>
            <a:off x="2236922" y="3075057"/>
            <a:ext cx="7718156" cy="707886"/>
          </a:xfrm>
          <a:prstGeom prst="rect">
            <a:avLst/>
          </a:prstGeom>
          <a:noFill/>
        </p:spPr>
        <p:txBody>
          <a:bodyPr wrap="square">
            <a:spAutoFit/>
          </a:bodyPr>
          <a:lstStyle/>
          <a:p>
            <a:r>
              <a:rPr lang="en-GB" sz="4000" b="1" dirty="0" err="1">
                <a:solidFill>
                  <a:srgbClr val="3D6F60"/>
                </a:solidFill>
                <a:latin typeface="+mj-lt"/>
              </a:rPr>
              <a:t>Vielen</a:t>
            </a:r>
            <a:r>
              <a:rPr lang="en-GB" sz="4000" b="1" dirty="0">
                <a:solidFill>
                  <a:srgbClr val="3D6F60"/>
                </a:solidFill>
                <a:latin typeface="+mj-lt"/>
              </a:rPr>
              <a:t> Dank für </a:t>
            </a:r>
            <a:r>
              <a:rPr lang="en-GB" sz="4000" b="1" dirty="0" err="1">
                <a:solidFill>
                  <a:srgbClr val="3D6F60"/>
                </a:solidFill>
                <a:latin typeface="+mj-lt"/>
              </a:rPr>
              <a:t>Ihre</a:t>
            </a:r>
            <a:r>
              <a:rPr lang="en-GB" sz="4000" b="1" dirty="0">
                <a:solidFill>
                  <a:srgbClr val="3D6F60"/>
                </a:solidFill>
                <a:latin typeface="+mj-lt"/>
              </a:rPr>
              <a:t> </a:t>
            </a:r>
            <a:r>
              <a:rPr lang="en-GB" sz="4000" b="1" dirty="0" err="1">
                <a:solidFill>
                  <a:srgbClr val="3D6F60"/>
                </a:solidFill>
                <a:latin typeface="+mj-lt"/>
              </a:rPr>
              <a:t>Aufmerksamkeit</a:t>
            </a:r>
            <a:r>
              <a:rPr lang="en-GB" sz="4000" b="1" dirty="0">
                <a:solidFill>
                  <a:srgbClr val="3D6F60"/>
                </a:solidFill>
                <a:latin typeface="+mj-lt"/>
              </a:rPr>
              <a:t>!</a:t>
            </a:r>
            <a:endParaRPr lang="de-DE" sz="4000" dirty="0">
              <a:latin typeface="+mj-lt"/>
            </a:endParaRPr>
          </a:p>
        </p:txBody>
      </p:sp>
    </p:spTree>
    <p:extLst>
      <p:ext uri="{BB962C8B-B14F-4D97-AF65-F5344CB8AC3E}">
        <p14:creationId xmlns:p14="http://schemas.microsoft.com/office/powerpoint/2010/main" val="125344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id="{781C1819-0975-4DEA-85B1-8883358B31F2}"/>
              </a:ext>
            </a:extLst>
          </p:cNvPr>
          <p:cNvSpPr>
            <a:spLocks noGrp="1"/>
          </p:cNvSpPr>
          <p:nvPr>
            <p:ph idx="1"/>
          </p:nvPr>
        </p:nvSpPr>
        <p:spPr>
          <a:xfrm>
            <a:off x="8014996" y="1562746"/>
            <a:ext cx="3536302" cy="3993803"/>
          </a:xfrm>
        </p:spPr>
        <p:txBody>
          <a:bodyPr>
            <a:normAutofit fontScale="85000" lnSpcReduction="20000"/>
          </a:bodyPr>
          <a:lstStyle/>
          <a:p>
            <a:pPr marL="0" indent="0">
              <a:buNone/>
            </a:pPr>
            <a:r>
              <a:rPr lang="de-AT" sz="1900" i="1" dirty="0"/>
              <a:t>„Da die </a:t>
            </a:r>
            <a:r>
              <a:rPr lang="de-AT" sz="1900" i="1" dirty="0" err="1"/>
              <a:t>anzahl</a:t>
            </a:r>
            <a:r>
              <a:rPr lang="de-AT" sz="1900" i="1" dirty="0"/>
              <a:t> unserer Muslimischen Bürger dank der Wirtschaftsflüchtlinge im steigen ist, sollte darüber nachgedacht werden den Geschlechtsverkehr von Mädchen auf 12 Jahre herunter zu setzen. Es wäre sonst eine Diskriminierung unserer </a:t>
            </a:r>
            <a:r>
              <a:rPr lang="de-AT" sz="1900" i="1" dirty="0" err="1"/>
              <a:t>Moslimischen</a:t>
            </a:r>
            <a:r>
              <a:rPr lang="de-AT" sz="1900" i="1" dirty="0"/>
              <a:t> Mitbürger. Da ihr Glaube Hochzeiten mit Mädchen ab 12 Jahren vorsieht !Ein </a:t>
            </a:r>
            <a:r>
              <a:rPr lang="de-AT" sz="1900" i="1" dirty="0" err="1"/>
              <a:t>antrag</a:t>
            </a:r>
            <a:r>
              <a:rPr lang="de-AT" sz="1900" i="1" dirty="0"/>
              <a:t> auf </a:t>
            </a:r>
            <a:r>
              <a:rPr lang="de-AT" sz="1900" i="1" dirty="0" err="1"/>
              <a:t>gesetzesänderung</a:t>
            </a:r>
            <a:r>
              <a:rPr lang="de-AT" sz="1900" i="1" dirty="0"/>
              <a:t> wurde bereits im Parlament eingebracht.“</a:t>
            </a:r>
            <a:endParaRPr lang="de-DE" sz="1900" dirty="0"/>
          </a:p>
          <a:p>
            <a:pPr marL="0" indent="0">
              <a:buNone/>
            </a:pPr>
            <a:endParaRPr lang="en-US" sz="2000" dirty="0"/>
          </a:p>
        </p:txBody>
      </p:sp>
      <p:pic>
        <p:nvPicPr>
          <p:cNvPr id="5" name="Inhaltsplatzhalter 5">
            <a:extLst>
              <a:ext uri="{FF2B5EF4-FFF2-40B4-BE49-F238E27FC236}">
                <a16:creationId xmlns:a16="http://schemas.microsoft.com/office/drawing/2014/main" id="{F9556F58-3E3B-4ADB-A508-E39C40C48B78}"/>
              </a:ext>
            </a:extLst>
          </p:cNvPr>
          <p:cNvPicPr>
            <a:picLocks noChangeAspect="1"/>
          </p:cNvPicPr>
          <p:nvPr/>
        </p:nvPicPr>
        <p:blipFill>
          <a:blip r:embed="rId3"/>
          <a:stretch>
            <a:fillRect/>
          </a:stretch>
        </p:blipFill>
        <p:spPr>
          <a:xfrm>
            <a:off x="640702" y="1301450"/>
            <a:ext cx="6930607" cy="4255099"/>
          </a:xfrm>
          <a:prstGeom prst="rect">
            <a:avLst/>
          </a:prstGeom>
        </p:spPr>
      </p:pic>
    </p:spTree>
    <p:extLst>
      <p:ext uri="{BB962C8B-B14F-4D97-AF65-F5344CB8AC3E}">
        <p14:creationId xmlns:p14="http://schemas.microsoft.com/office/powerpoint/2010/main" val="105927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41930732-FF1F-4D66-B33A-584333F11AA7}"/>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lgn="ctr">
              <a:lnSpc>
                <a:spcPct val="150000"/>
              </a:lnSpc>
              <a:spcAft>
                <a:spcPts val="600"/>
              </a:spcAft>
              <a:buNone/>
            </a:pPr>
            <a:r>
              <a:rPr lang="en-US" i="1" dirty="0"/>
              <a:t>„</a:t>
            </a:r>
            <a:r>
              <a:rPr lang="en-US" i="1" dirty="0" err="1"/>
              <a:t>Ihr</a:t>
            </a:r>
            <a:r>
              <a:rPr lang="en-US" i="1" dirty="0"/>
              <a:t> </a:t>
            </a:r>
            <a:r>
              <a:rPr lang="en-US" i="1" dirty="0" err="1"/>
              <a:t>kann</a:t>
            </a:r>
            <a:r>
              <a:rPr lang="en-US" i="1" dirty="0"/>
              <a:t> </a:t>
            </a:r>
            <a:r>
              <a:rPr lang="en-US" i="1" dirty="0" err="1"/>
              <a:t>diese</a:t>
            </a:r>
            <a:r>
              <a:rPr lang="en-US" i="1" dirty="0"/>
              <a:t> </a:t>
            </a:r>
            <a:r>
              <a:rPr lang="en-US" i="1" dirty="0" err="1"/>
              <a:t>Aussage</a:t>
            </a:r>
            <a:r>
              <a:rPr lang="en-US" i="1" dirty="0"/>
              <a:t> </a:t>
            </a:r>
            <a:r>
              <a:rPr lang="en-US" i="1" dirty="0" err="1"/>
              <a:t>zugetraut</a:t>
            </a:r>
            <a:r>
              <a:rPr lang="en-US" i="1" dirty="0"/>
              <a:t> </a:t>
            </a:r>
            <a:r>
              <a:rPr lang="en-US" i="1" dirty="0" err="1"/>
              <a:t>werden</a:t>
            </a:r>
            <a:r>
              <a:rPr lang="en-US" i="1" dirty="0"/>
              <a:t>“ </a:t>
            </a:r>
          </a:p>
          <a:p>
            <a:pPr marL="0" indent="0">
              <a:spcAft>
                <a:spcPts val="600"/>
              </a:spcAft>
              <a:buNone/>
            </a:pPr>
            <a:endParaRPr lang="en-US" sz="2000" dirty="0"/>
          </a:p>
        </p:txBody>
      </p:sp>
      <p:pic>
        <p:nvPicPr>
          <p:cNvPr id="7" name="Inhaltsplatzhalter 3">
            <a:extLst>
              <a:ext uri="{FF2B5EF4-FFF2-40B4-BE49-F238E27FC236}">
                <a16:creationId xmlns:a16="http://schemas.microsoft.com/office/drawing/2014/main" id="{5651C5B2-C7F2-4FD6-BF61-82DE351F9746}"/>
              </a:ext>
            </a:extLst>
          </p:cNvPr>
          <p:cNvPicPr>
            <a:picLocks noChangeAspect="1"/>
          </p:cNvPicPr>
          <p:nvPr/>
        </p:nvPicPr>
        <p:blipFill rotWithShape="1">
          <a:blip r:embed="rId3"/>
          <a:srcRect l="26227" t="27302" r="43992" b="20794"/>
          <a:stretch/>
        </p:blipFill>
        <p:spPr>
          <a:xfrm>
            <a:off x="640080" y="1325877"/>
            <a:ext cx="4352540" cy="4286006"/>
          </a:xfrm>
          <a:prstGeom prst="rect">
            <a:avLst/>
          </a:prstGeom>
        </p:spPr>
      </p:pic>
    </p:spTree>
    <p:extLst>
      <p:ext uri="{BB962C8B-B14F-4D97-AF65-F5344CB8AC3E}">
        <p14:creationId xmlns:p14="http://schemas.microsoft.com/office/powerpoint/2010/main" val="199618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CE3F3-9DC8-4273-AE53-82EE9431F750}"/>
              </a:ext>
            </a:extLst>
          </p:cNvPr>
          <p:cNvSpPr>
            <a:spLocks noGrp="1"/>
          </p:cNvSpPr>
          <p:nvPr>
            <p:ph type="title"/>
          </p:nvPr>
        </p:nvSpPr>
        <p:spPr/>
        <p:txBody>
          <a:bodyPr>
            <a:normAutofit/>
          </a:bodyPr>
          <a:lstStyle/>
          <a:p>
            <a:pPr algn="ctr"/>
            <a:r>
              <a:rPr lang="de-DE" sz="4000" b="1" dirty="0">
                <a:solidFill>
                  <a:srgbClr val="3D6F60"/>
                </a:solidFill>
              </a:rPr>
              <a:t>Fake News</a:t>
            </a:r>
            <a:endParaRPr lang="en-AT" sz="4000" b="1" dirty="0">
              <a:solidFill>
                <a:srgbClr val="3D6F60"/>
              </a:solidFill>
            </a:endParaRPr>
          </a:p>
        </p:txBody>
      </p:sp>
      <p:sp>
        <p:nvSpPr>
          <p:cNvPr id="3" name="Inhaltsplatzhalter 2">
            <a:extLst>
              <a:ext uri="{FF2B5EF4-FFF2-40B4-BE49-F238E27FC236}">
                <a16:creationId xmlns:a16="http://schemas.microsoft.com/office/drawing/2014/main" id="{796B8A82-90E5-4457-8B18-54F1E574D2EC}"/>
              </a:ext>
            </a:extLst>
          </p:cNvPr>
          <p:cNvSpPr>
            <a:spLocks noGrp="1"/>
          </p:cNvSpPr>
          <p:nvPr>
            <p:ph idx="1"/>
          </p:nvPr>
        </p:nvSpPr>
        <p:spPr/>
        <p:txBody>
          <a:bodyPr>
            <a:normAutofit/>
          </a:bodyPr>
          <a:lstStyle/>
          <a:p>
            <a:r>
              <a:rPr lang="de-DE" sz="2000" dirty="0"/>
              <a:t>Definition von </a:t>
            </a:r>
            <a:r>
              <a:rPr lang="de-DE" sz="2000" dirty="0">
                <a:hlinkClick r:id="rId3"/>
              </a:rPr>
              <a:t>www.wikipedia.de</a:t>
            </a:r>
            <a:r>
              <a:rPr lang="de-DE" sz="2000" dirty="0"/>
              <a:t>: </a:t>
            </a:r>
          </a:p>
          <a:p>
            <a:pPr marL="457200" lvl="1" indent="0">
              <a:buNone/>
            </a:pPr>
            <a:r>
              <a:rPr lang="de-DE" sz="1800" i="1" dirty="0"/>
              <a:t>„Als Fake News werden manipulativ verbreitete vorgetäuschte Nachrichten bezeichnet, die sich überwiegend im Internet, insbesondere in sozialen Netzwerken und anderen sozialen Medien, zum Teil viral verbreiten.“ </a:t>
            </a:r>
          </a:p>
          <a:p>
            <a:r>
              <a:rPr lang="de-DE" sz="2000" dirty="0"/>
              <a:t>Internet bietet allen Usern eine Plattform, ihre Meinung zu äußern </a:t>
            </a:r>
          </a:p>
          <a:p>
            <a:pPr marL="0" indent="0">
              <a:buNone/>
            </a:pPr>
            <a:r>
              <a:rPr lang="de-DE" dirty="0"/>
              <a:t>	</a:t>
            </a:r>
            <a:r>
              <a:rPr lang="de-DE" sz="1900" dirty="0"/>
              <a:t>→ </a:t>
            </a:r>
            <a:r>
              <a:rPr lang="de-DE" sz="1800" dirty="0"/>
              <a:t>Unterscheidung zwischen seriösen und falschen Quellen ist oft schwierig</a:t>
            </a:r>
          </a:p>
          <a:p>
            <a:r>
              <a:rPr lang="de-DE" sz="2000" dirty="0"/>
              <a:t>Problem verstärkt durch „</a:t>
            </a:r>
            <a:r>
              <a:rPr lang="de-DE" sz="2000" i="1" dirty="0"/>
              <a:t>Filterblasen</a:t>
            </a:r>
            <a:r>
              <a:rPr lang="de-DE" sz="2000" dirty="0"/>
              <a:t>“ = Algorithmus zeigt Usern nur, was sie sehen möchten, dadurch Isolation gegenüber anderslautenden Meinungen/Informationen</a:t>
            </a:r>
          </a:p>
          <a:p>
            <a:pPr lvl="1"/>
            <a:endParaRPr lang="de-DE" dirty="0"/>
          </a:p>
        </p:txBody>
      </p:sp>
    </p:spTree>
    <p:extLst>
      <p:ext uri="{BB962C8B-B14F-4D97-AF65-F5344CB8AC3E}">
        <p14:creationId xmlns:p14="http://schemas.microsoft.com/office/powerpoint/2010/main" val="17660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9E951-3D65-4F72-9C82-C922B41EB4FF}"/>
              </a:ext>
            </a:extLst>
          </p:cNvPr>
          <p:cNvSpPr>
            <a:spLocks noGrp="1"/>
          </p:cNvSpPr>
          <p:nvPr>
            <p:ph type="title"/>
          </p:nvPr>
        </p:nvSpPr>
        <p:spPr/>
        <p:txBody>
          <a:bodyPr>
            <a:normAutofit/>
          </a:bodyPr>
          <a:lstStyle/>
          <a:p>
            <a:pPr algn="ctr"/>
            <a:r>
              <a:rPr lang="de-DE" sz="4000" b="1" dirty="0" err="1">
                <a:solidFill>
                  <a:srgbClr val="3D6F60"/>
                </a:solidFill>
              </a:rPr>
              <a:t>HiNBG</a:t>
            </a:r>
            <a:r>
              <a:rPr lang="de-DE" sz="4000" b="1" dirty="0">
                <a:solidFill>
                  <a:srgbClr val="3D6F60"/>
                </a:solidFill>
              </a:rPr>
              <a:t> </a:t>
            </a:r>
            <a:r>
              <a:rPr lang="de-DE" sz="4000" dirty="0">
                <a:solidFill>
                  <a:srgbClr val="3D6F60"/>
                </a:solidFill>
              </a:rPr>
              <a:t>- Hintergrund </a:t>
            </a:r>
            <a:endParaRPr lang="en-AT" sz="4000" dirty="0">
              <a:solidFill>
                <a:srgbClr val="3D6F60"/>
              </a:solidFill>
            </a:endParaRPr>
          </a:p>
        </p:txBody>
      </p:sp>
      <p:sp>
        <p:nvSpPr>
          <p:cNvPr id="3" name="Inhaltsplatzhalter 2">
            <a:extLst>
              <a:ext uri="{FF2B5EF4-FFF2-40B4-BE49-F238E27FC236}">
                <a16:creationId xmlns:a16="http://schemas.microsoft.com/office/drawing/2014/main" id="{D710F342-2900-4534-9717-5C5DC6B1A838}"/>
              </a:ext>
            </a:extLst>
          </p:cNvPr>
          <p:cNvSpPr>
            <a:spLocks noGrp="1"/>
          </p:cNvSpPr>
          <p:nvPr>
            <p:ph idx="1"/>
          </p:nvPr>
        </p:nvSpPr>
        <p:spPr/>
        <p:txBody>
          <a:bodyPr>
            <a:normAutofit/>
          </a:bodyPr>
          <a:lstStyle/>
          <a:p>
            <a:pPr marL="0" indent="0">
              <a:buNone/>
            </a:pPr>
            <a:r>
              <a:rPr lang="de-DE" sz="2000" dirty="0"/>
              <a:t>Gewaltvideo im November 2016: </a:t>
            </a:r>
          </a:p>
          <a:p>
            <a:pPr marL="0" indent="0">
              <a:buNone/>
            </a:pPr>
            <a:r>
              <a:rPr lang="de-DE" sz="2000" dirty="0"/>
              <a:t>Eine Gruppe von Jugendlichen (15-16 J.) in Wien verprügelten eine 15-Jährige (führte zu Kieferbruch!) und filmten den Vorfall, Video wurde auf Facebook gepostet</a:t>
            </a:r>
          </a:p>
          <a:p>
            <a:pPr lvl="1"/>
            <a:r>
              <a:rPr lang="de-DE" sz="1800" dirty="0"/>
              <a:t>Video war tagelang abrufbar, wurde über 3 Mio. Mal aufgerufen</a:t>
            </a:r>
          </a:p>
          <a:p>
            <a:pPr lvl="1"/>
            <a:r>
              <a:rPr lang="de-DE" sz="1800" dirty="0"/>
              <a:t>Hasskommentare gegen die </a:t>
            </a:r>
            <a:r>
              <a:rPr lang="de-DE" sz="1800" dirty="0" err="1"/>
              <a:t>Täter:Innen</a:t>
            </a:r>
            <a:endParaRPr lang="de-DE" sz="1800" dirty="0"/>
          </a:p>
          <a:p>
            <a:pPr lvl="1"/>
            <a:r>
              <a:rPr lang="de-DE" sz="1800" dirty="0"/>
              <a:t>Name und Adresse der </a:t>
            </a:r>
            <a:r>
              <a:rPr lang="de-DE" sz="1800" dirty="0" err="1"/>
              <a:t>Täter:Innen</a:t>
            </a:r>
            <a:r>
              <a:rPr lang="de-DE" sz="1800" dirty="0"/>
              <a:t> wurden in den Kommentaren veröffentlicht</a:t>
            </a:r>
            <a:endParaRPr lang="en-AT" sz="1800" dirty="0"/>
          </a:p>
        </p:txBody>
      </p:sp>
    </p:spTree>
    <p:extLst>
      <p:ext uri="{BB962C8B-B14F-4D97-AF65-F5344CB8AC3E}">
        <p14:creationId xmlns:p14="http://schemas.microsoft.com/office/powerpoint/2010/main" val="24662833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2945</Words>
  <Application>Microsoft Office PowerPoint</Application>
  <PresentationFormat>Breitbild</PresentationFormat>
  <Paragraphs>332</Paragraphs>
  <Slides>51</Slides>
  <Notes>15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51</vt:i4>
      </vt:variant>
    </vt:vector>
  </HeadingPairs>
  <TitlesOfParts>
    <vt:vector size="58" baseType="lpstr">
      <vt:lpstr>Arial</vt:lpstr>
      <vt:lpstr>Calibri</vt:lpstr>
      <vt:lpstr>Calibri Light</vt:lpstr>
      <vt:lpstr>Symbol</vt:lpstr>
      <vt:lpstr>Wingdings</vt:lpstr>
      <vt:lpstr>Office</vt:lpstr>
      <vt:lpstr>1_Office</vt:lpstr>
      <vt:lpstr>Hass im Netz NÖ Juristische Gesellschaft   27.09.2023</vt:lpstr>
      <vt:lpstr>Hate Speech</vt:lpstr>
      <vt:lpstr>Hass-im-Netz-Bekämpfungs-Gesetz (HiNBG)</vt:lpstr>
      <vt:lpstr>PowerPoint-Präsentation</vt:lpstr>
      <vt:lpstr>Alev Korun ./. Karl K.  LG Graz 5 Hv 83/15w</vt:lpstr>
      <vt:lpstr>PowerPoint-Präsentation</vt:lpstr>
      <vt:lpstr>PowerPoint-Präsentation</vt:lpstr>
      <vt:lpstr>Fake News</vt:lpstr>
      <vt:lpstr>HiNBG - Hintergrund </vt:lpstr>
      <vt:lpstr>Albert L ./. Sigi Maurer</vt:lpstr>
      <vt:lpstr>Albert L ./. Sigi Maurer</vt:lpstr>
      <vt:lpstr>Meinungsfreiheit/Pressefreiheit - Art 10 EMRK</vt:lpstr>
      <vt:lpstr>Recht auf Achtung des Privat- und Familienlebens - Art 8 EMRK</vt:lpstr>
      <vt:lpstr>Tatsachenbehauptung vs. Werturteil</vt:lpstr>
      <vt:lpstr>Bedeutungsinhalt</vt:lpstr>
      <vt:lpstr>Strafrechtlicher Persönlichkeitsschutz</vt:lpstr>
      <vt:lpstr>Üble Nachrede - § 111 StGB</vt:lpstr>
      <vt:lpstr>Üble Nachrede - § 111 StGB</vt:lpstr>
      <vt:lpstr> Beleidigung - § 115 StGB </vt:lpstr>
      <vt:lpstr>Ermächtigungsdelikt - § 117 StGB</vt:lpstr>
      <vt:lpstr>Ermächtigungsdelikt - § 117 StGB</vt:lpstr>
      <vt:lpstr>Medienrechtlicher Persönlichkeitsschutz</vt:lpstr>
      <vt:lpstr> Schutz vor Bekanntgabe der Identität in besonderen Fällen - § 7a MedienG  </vt:lpstr>
      <vt:lpstr>Geschützter Personenkreis</vt:lpstr>
      <vt:lpstr>Geschützter Personenkreis</vt:lpstr>
      <vt:lpstr>Höhe der Entschädigungen – alte Rechtslage</vt:lpstr>
      <vt:lpstr>Höhe der Entschädigungen – neue Rechtslage</vt:lpstr>
      <vt:lpstr>Fortdauernde Belästigung im Wege einer Telekommunikation oder eines Computersystems - § 107c StGB</vt:lpstr>
      <vt:lpstr>Fortdauernde Belästigung im Wege einer Telekommunikation oder eines Computersystems - § 107c StGB</vt:lpstr>
      <vt:lpstr>Unbefugte Bildaufnahmen - § 120a StGB</vt:lpstr>
      <vt:lpstr>Verhetzung - § 283 StGB</vt:lpstr>
      <vt:lpstr>Verhetzung - § 283 StGB</vt:lpstr>
      <vt:lpstr>NEU im Prozessrecht - § 66b StPO</vt:lpstr>
      <vt:lpstr>NEU im Prozessrecht - § 71 StPO</vt:lpstr>
      <vt:lpstr>Herausgabe von Daten - § 18 Abs 4 ECG</vt:lpstr>
      <vt:lpstr>Zivilrechtlicher Persönlichkeitsschutz</vt:lpstr>
      <vt:lpstr>Bildnisschutz - § 78 UrhG</vt:lpstr>
      <vt:lpstr>Glawischnig ./. Facebook - EuGH C-18/18</vt:lpstr>
      <vt:lpstr>NEU: Mandatsverfahren - § 549 ZPO</vt:lpstr>
      <vt:lpstr>Kommunikationsplattformengesetz</vt:lpstr>
      <vt:lpstr>Digital Services Act (DSA)</vt:lpstr>
      <vt:lpstr>Digital Services Act (DSA)</vt:lpstr>
      <vt:lpstr>Digital Services Act (DSA)</vt:lpstr>
      <vt:lpstr>Digital Services Act (DSA) – Beiträge melden</vt:lpstr>
      <vt:lpstr>Digital Services Act (DSA) – Beiträge melden</vt:lpstr>
      <vt:lpstr>HiN - Herausforderungen in der Praxis</vt:lpstr>
      <vt:lpstr>HiN - Herausforderungen in der Praxis</vt:lpstr>
      <vt:lpstr>HiN - Herausforderungen in der Praxis</vt:lpstr>
      <vt:lpstr>HiN - Herausforderungen in der Praxis</vt:lpstr>
      <vt:lpstr>Anwendung des HiNBG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Hass in Social Media</dc:title>
  <dc:creator>Elsa Wessely</dc:creator>
  <cp:lastModifiedBy>Hofer Michael (LAD1-ZD)</cp:lastModifiedBy>
  <cp:revision>147</cp:revision>
  <cp:lastPrinted>2018-09-28T12:05:00Z</cp:lastPrinted>
  <dcterms:created xsi:type="dcterms:W3CDTF">2018-08-20T16:14:52Z</dcterms:created>
  <dcterms:modified xsi:type="dcterms:W3CDTF">2023-09-28T09:46:45Z</dcterms:modified>
</cp:coreProperties>
</file>